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Oswald" panose="020B0604020202020204" charset="0"/>
      <p:regular r:id="rId21"/>
      <p:bold r:id="rId22"/>
    </p:embeddedFont>
    <p:embeddedFont>
      <p:font typeface="Source Code Pro" panose="020B0604020202020204" charset="0"/>
      <p:regular r:id="rId23"/>
      <p:bold r:id="rId24"/>
    </p:embeddedFont>
    <p:embeddedFont>
      <p:font typeface="Verdana" panose="020B060403050404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8000729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74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992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504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87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670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56864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324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7958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8013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0927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37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1191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204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693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281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225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6928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234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wrap="square"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wrap="square"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wrap="square"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4"/>
            <a:ext cx="2808000" cy="29508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wrap="square"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wrap="square"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wrap="square"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wl.english.purdue.edu/owl/resource/559/0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wl.english.purdue.edu/owl/resource/618/0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0B-yxG_LkDfzRZVFMdVlVNGxhTlU/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0B-yxG_LkDfzRZVFMdVlVNGxhTlU/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0B-yxG_LkDfzRZVFMdVlVNGxhTlU/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0B-yxG_LkDfzRZVFMdVlVNGxhTlU/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11175" y="644300"/>
            <a:ext cx="8282400" cy="2109000"/>
          </a:xfrm>
          <a:prstGeom prst="rect">
            <a:avLst/>
          </a:prstGeom>
        </p:spPr>
        <p:txBody>
          <a:bodyPr wrap="square" lIns="91425" tIns="91425" rIns="91425" bIns="91425" anchor="b" anchorCtr="0">
            <a:noAutofit/>
          </a:bodyPr>
          <a:lstStyle/>
          <a:p>
            <a:pPr lvl="0">
              <a:spcBef>
                <a:spcPts val="0"/>
              </a:spcBef>
              <a:buNone/>
            </a:pPr>
            <a:r>
              <a:rPr lang="en"/>
              <a:t>Analysis &amp; Evidence </a:t>
            </a:r>
          </a:p>
          <a:p>
            <a:pPr lvl="0">
              <a:spcBef>
                <a:spcPts val="0"/>
              </a:spcBef>
              <a:buNone/>
            </a:pPr>
            <a:r>
              <a:rPr lang="en"/>
              <a:t>Basics #1</a:t>
            </a:r>
          </a:p>
        </p:txBody>
      </p:sp>
      <p:sp>
        <p:nvSpPr>
          <p:cNvPr id="63" name="Shape 63"/>
          <p:cNvSpPr txBox="1">
            <a:spLocks noGrp="1"/>
          </p:cNvSpPr>
          <p:nvPr>
            <p:ph type="subTitle" idx="1"/>
          </p:nvPr>
        </p:nvSpPr>
        <p:spPr>
          <a:xfrm>
            <a:off x="411175" y="3398250"/>
            <a:ext cx="8282400" cy="1548000"/>
          </a:xfrm>
          <a:prstGeom prst="rect">
            <a:avLst/>
          </a:prstGeom>
        </p:spPr>
        <p:txBody>
          <a:bodyPr wrap="square" lIns="91425" tIns="91425" rIns="91425" bIns="91425" anchor="ctr" anchorCtr="0">
            <a:noAutofit/>
          </a:bodyPr>
          <a:lstStyle/>
          <a:p>
            <a:pPr lvl="0">
              <a:spcBef>
                <a:spcPts val="0"/>
              </a:spcBef>
              <a:buNone/>
            </a:pPr>
            <a:r>
              <a:rPr lang="en"/>
              <a:t>An </a:t>
            </a:r>
            <a:r>
              <a:rPr lang="en">
                <a:solidFill>
                  <a:srgbClr val="0000FF"/>
                </a:solidFill>
              </a:rPr>
              <a:t>LA</a:t>
            </a:r>
            <a:r>
              <a:rPr lang="en"/>
              <a:t>/</a:t>
            </a:r>
            <a:r>
              <a:rPr lang="en">
                <a:solidFill>
                  <a:srgbClr val="FF0000"/>
                </a:solidFill>
              </a:rPr>
              <a:t>SS</a:t>
            </a:r>
            <a:r>
              <a:rPr lang="en"/>
              <a:t> </a:t>
            </a:r>
            <a:r>
              <a:rPr lang="en">
                <a:solidFill>
                  <a:srgbClr val="9900FF"/>
                </a:solidFill>
              </a:rPr>
              <a:t>Joint-Venture</a:t>
            </a:r>
            <a:r>
              <a:rPr lang="en"/>
              <a:t> 2017</a:t>
            </a:r>
          </a:p>
          <a:p>
            <a:pPr lvl="0">
              <a:spcBef>
                <a:spcPts val="0"/>
              </a:spcBef>
              <a:buNone/>
            </a:pPr>
            <a:r>
              <a:rPr lang="en" sz="1200"/>
              <a:t>OWL Research Analysis </a:t>
            </a:r>
            <a:r>
              <a:rPr lang="en" sz="1200" u="sng">
                <a:solidFill>
                  <a:schemeClr val="hlink"/>
                </a:solidFill>
                <a:hlinkClick r:id="rId3"/>
              </a:rPr>
              <a:t>https://owl.english.purdue.edu/owl/resource/559/08/</a:t>
            </a:r>
          </a:p>
          <a:p>
            <a:pPr lvl="0">
              <a:spcBef>
                <a:spcPts val="0"/>
              </a:spcBef>
              <a:buNone/>
            </a:pPr>
            <a:r>
              <a:rPr lang="en" sz="1200"/>
              <a:t>OWL Literary Analysis </a:t>
            </a:r>
            <a:r>
              <a:rPr lang="en" sz="1200" u="sng">
                <a:solidFill>
                  <a:schemeClr val="hlink"/>
                </a:solidFill>
                <a:hlinkClick r:id="rId4"/>
              </a:rPr>
              <a:t>https://owl.english.purdue.edu/owl/resource/618/01/</a:t>
            </a:r>
          </a:p>
          <a:p>
            <a:pPr lvl="0" rtl="0">
              <a:spcBef>
                <a:spcPts val="0"/>
              </a:spcBef>
              <a:buNone/>
            </a:pP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rtl="0">
              <a:spcBef>
                <a:spcPts val="0"/>
              </a:spcBef>
              <a:buNone/>
            </a:pPr>
            <a:r>
              <a:rPr lang="en"/>
              <a:t>Analysis - SHS Humanities Rubric - Exceeds Standard</a:t>
            </a:r>
          </a:p>
        </p:txBody>
      </p:sp>
      <p:sp>
        <p:nvSpPr>
          <p:cNvPr id="123" name="Shape 123"/>
          <p:cNvSpPr txBox="1">
            <a:spLocks noGrp="1"/>
          </p:cNvSpPr>
          <p:nvPr>
            <p:ph type="body" idx="1"/>
          </p:nvPr>
        </p:nvSpPr>
        <p:spPr>
          <a:xfrm>
            <a:off x="311700" y="1254925"/>
            <a:ext cx="8520600" cy="3834000"/>
          </a:xfrm>
          <a:prstGeom prst="rect">
            <a:avLst/>
          </a:prstGeom>
        </p:spPr>
        <p:txBody>
          <a:bodyPr wrap="square" lIns="91425" tIns="91425" rIns="91425" bIns="91425" anchor="t" anchorCtr="0">
            <a:noAutofit/>
          </a:bodyPr>
          <a:lstStyle/>
          <a:p>
            <a:pPr marL="457200" lvl="0" indent="-342900" rtl="0">
              <a:spcBef>
                <a:spcPts val="1000"/>
              </a:spcBef>
              <a:spcAft>
                <a:spcPts val="0"/>
              </a:spcAft>
            </a:pPr>
            <a:r>
              <a:rPr lang="en" sz="2400"/>
              <a:t>Analysis has depth and accuracy </a:t>
            </a:r>
          </a:p>
          <a:p>
            <a:pPr marL="914400" lvl="1" indent="-330200" rtl="0">
              <a:spcBef>
                <a:spcPts val="0"/>
              </a:spcBef>
              <a:spcAft>
                <a:spcPts val="0"/>
              </a:spcAft>
              <a:buSzPct val="100000"/>
            </a:pPr>
            <a:r>
              <a:rPr lang="en" sz="1600"/>
              <a:t>Addresses nuances and effects. </a:t>
            </a:r>
            <a:r>
              <a:rPr lang="en" sz="1600">
                <a:solidFill>
                  <a:srgbClr val="0000FF"/>
                </a:solidFill>
              </a:rPr>
              <a:t>For LA, ⅖ BIG 5 suggested</a:t>
            </a:r>
          </a:p>
          <a:p>
            <a:pPr marL="914400" lvl="1" indent="-330200" rtl="0">
              <a:spcBef>
                <a:spcPts val="0"/>
              </a:spcBef>
              <a:spcAft>
                <a:spcPts val="0"/>
              </a:spcAft>
              <a:buSzPct val="100000"/>
            </a:pPr>
            <a:r>
              <a:rPr lang="en" sz="1600"/>
              <a:t>focus stays on evidence quoted</a:t>
            </a:r>
          </a:p>
          <a:p>
            <a:pPr marL="457200" lvl="0" indent="-342900" rtl="0">
              <a:spcBef>
                <a:spcPts val="1000"/>
              </a:spcBef>
            </a:pPr>
            <a:r>
              <a:rPr lang="en" sz="2400"/>
              <a:t>Analysis consistently and clearly connects  to thesis and so what</a:t>
            </a:r>
          </a:p>
          <a:p>
            <a:pPr marL="457200" lvl="0" indent="-342900" rtl="0">
              <a:spcBef>
                <a:spcPts val="0"/>
              </a:spcBef>
              <a:spcAft>
                <a:spcPts val="0"/>
              </a:spcAft>
            </a:pPr>
            <a:r>
              <a:rPr lang="en" sz="2400"/>
              <a:t>Analysis clearly connects evidence to BTs, which clearly connects to MTS. </a:t>
            </a:r>
            <a:br>
              <a:rPr lang="en" sz="2400"/>
            </a:br>
            <a:endParaRPr lang="en" sz="2400"/>
          </a:p>
          <a:p>
            <a:pPr lvl="0" rtl="0">
              <a:spcBef>
                <a:spcPts val="1000"/>
              </a:spcBef>
              <a:buNone/>
            </a:pPr>
            <a:r>
              <a:rPr lang="en" sz="1000"/>
              <a:t>SHS Humanities Rubric 2017-18 </a:t>
            </a:r>
            <a:r>
              <a:rPr lang="en" sz="1000" u="sng">
                <a:solidFill>
                  <a:schemeClr val="hlink"/>
                </a:solidFill>
                <a:hlinkClick r:id="rId3"/>
              </a:rPr>
              <a:t>https://drive.google.com/file/d/0B-yxG_LkDfzRZVFMdVlVNGxhTlU/view?usp=sharing</a:t>
            </a:r>
          </a:p>
          <a:p>
            <a:pPr lvl="0" rtl="0">
              <a:spcBef>
                <a:spcPts val="1000"/>
              </a:spcBef>
              <a:buNone/>
            </a:pPr>
            <a:endParaRPr sz="2400"/>
          </a:p>
          <a:p>
            <a:pPr lvl="0" rt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rtl="0">
              <a:spcBef>
                <a:spcPts val="0"/>
              </a:spcBef>
              <a:buNone/>
            </a:pPr>
            <a:r>
              <a:rPr lang="en"/>
              <a:t>Analysis - SHS Humanities Rubric - Exceeds Standard</a:t>
            </a:r>
          </a:p>
        </p:txBody>
      </p:sp>
      <p:sp>
        <p:nvSpPr>
          <p:cNvPr id="129" name="Shape 129"/>
          <p:cNvSpPr txBox="1">
            <a:spLocks noGrp="1"/>
          </p:cNvSpPr>
          <p:nvPr>
            <p:ph type="body" idx="1"/>
          </p:nvPr>
        </p:nvSpPr>
        <p:spPr>
          <a:xfrm>
            <a:off x="311700" y="1254925"/>
            <a:ext cx="8520600" cy="3834000"/>
          </a:xfrm>
          <a:prstGeom prst="rect">
            <a:avLst/>
          </a:prstGeom>
        </p:spPr>
        <p:txBody>
          <a:bodyPr wrap="square" lIns="91425" tIns="91425" rIns="91425" bIns="91425" anchor="t" anchorCtr="0">
            <a:noAutofit/>
          </a:bodyPr>
          <a:lstStyle/>
          <a:p>
            <a:pPr marL="457200" lvl="0" indent="-342900" rtl="0">
              <a:spcBef>
                <a:spcPts val="0"/>
              </a:spcBef>
              <a:spcAft>
                <a:spcPts val="0"/>
              </a:spcAft>
            </a:pPr>
            <a:r>
              <a:rPr lang="en" sz="2400"/>
              <a:t>LA specifically addresses 2 of BIG 5</a:t>
            </a:r>
          </a:p>
          <a:p>
            <a:pPr marL="457200" lvl="0" indent="-342900" rtl="0">
              <a:spcBef>
                <a:spcPts val="0"/>
              </a:spcBef>
              <a:spcAft>
                <a:spcPts val="0"/>
              </a:spcAft>
            </a:pPr>
            <a:r>
              <a:rPr lang="en" sz="2400"/>
              <a:t>SS/LA makes logical connections based on specific evidence used</a:t>
            </a:r>
          </a:p>
          <a:p>
            <a:pPr marL="457200" lvl="0" indent="-342900" rtl="0">
              <a:spcBef>
                <a:spcPts val="0"/>
              </a:spcBef>
              <a:spcAft>
                <a:spcPts val="0"/>
              </a:spcAft>
            </a:pPr>
            <a:r>
              <a:rPr lang="en" sz="2400"/>
              <a:t>Does NOT introduce new ideas that are NOT in evidence. </a:t>
            </a:r>
            <a:br>
              <a:rPr lang="en" sz="2400"/>
            </a:br>
            <a:endParaRPr lang="en" sz="2400"/>
          </a:p>
          <a:p>
            <a:pPr lvl="0" rtl="0">
              <a:spcBef>
                <a:spcPts val="1000"/>
              </a:spcBef>
              <a:buNone/>
            </a:pPr>
            <a:r>
              <a:rPr lang="en" sz="1000"/>
              <a:t>SHS Humanities Rubric 2017-18 </a:t>
            </a:r>
            <a:r>
              <a:rPr lang="en" sz="1000" u="sng">
                <a:solidFill>
                  <a:schemeClr val="hlink"/>
                </a:solidFill>
                <a:hlinkClick r:id="rId3"/>
              </a:rPr>
              <a:t>https://drive.google.com/file/d/0B-yxG_LkDfzRZVFMdVlVNGxhTlU/view?usp=sharing</a:t>
            </a:r>
          </a:p>
          <a:p>
            <a:pPr lvl="0" rtl="0">
              <a:spcBef>
                <a:spcPts val="1000"/>
              </a:spcBef>
              <a:buNone/>
            </a:pPr>
            <a:endParaRPr sz="2400"/>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96600"/>
            <a:ext cx="8520600" cy="733500"/>
          </a:xfrm>
          <a:prstGeom prst="rect">
            <a:avLst/>
          </a:prstGeom>
        </p:spPr>
        <p:txBody>
          <a:bodyPr wrap="square" lIns="91425" tIns="91425" rIns="91425" bIns="91425" anchor="b" anchorCtr="0">
            <a:noAutofit/>
          </a:bodyPr>
          <a:lstStyle/>
          <a:p>
            <a:pPr lvl="0">
              <a:spcBef>
                <a:spcPts val="0"/>
              </a:spcBef>
              <a:buNone/>
            </a:pPr>
            <a:r>
              <a:rPr lang="en"/>
              <a:t>The Problematic</a:t>
            </a:r>
          </a:p>
        </p:txBody>
      </p:sp>
      <p:sp>
        <p:nvSpPr>
          <p:cNvPr id="135" name="Shape 135"/>
          <p:cNvSpPr txBox="1">
            <a:spLocks noGrp="1"/>
          </p:cNvSpPr>
          <p:nvPr>
            <p:ph type="body" idx="1"/>
          </p:nvPr>
        </p:nvSpPr>
        <p:spPr>
          <a:xfrm>
            <a:off x="311700" y="830100"/>
            <a:ext cx="8520600" cy="4215000"/>
          </a:xfrm>
          <a:prstGeom prst="rect">
            <a:avLst/>
          </a:prstGeom>
        </p:spPr>
        <p:txBody>
          <a:bodyPr wrap="square" lIns="91425" tIns="91425" rIns="91425" bIns="91425" anchor="t" anchorCtr="0">
            <a:noAutofit/>
          </a:bodyPr>
          <a:lstStyle/>
          <a:p>
            <a:pPr lvl="0" rtl="0">
              <a:spcBef>
                <a:spcPts val="500"/>
              </a:spcBef>
              <a:spcAft>
                <a:spcPts val="0"/>
              </a:spcAft>
              <a:buNone/>
            </a:pPr>
            <a:r>
              <a:rPr lang="en" sz="2000" b="1" u="sng">
                <a:solidFill>
                  <a:srgbClr val="292929"/>
                </a:solidFill>
                <a:latin typeface="Arial"/>
                <a:ea typeface="Arial"/>
                <a:cs typeface="Arial"/>
                <a:sym typeface="Arial"/>
              </a:rPr>
              <a:t>SS Thesis</a:t>
            </a:r>
            <a:r>
              <a:rPr lang="en" sz="2000" b="1">
                <a:solidFill>
                  <a:srgbClr val="292929"/>
                </a:solidFill>
                <a:latin typeface="Arial"/>
                <a:ea typeface="Arial"/>
                <a:cs typeface="Arial"/>
                <a:sym typeface="Arial"/>
              </a:rPr>
              <a:t>: The Edict of Nantes gave Huguenots numerous rights and privileges, redefining religious freedom by constructing an accommodative government that provides them with permission and resources to advocate their faith.</a:t>
            </a:r>
          </a:p>
          <a:p>
            <a:pPr marL="457200" lvl="0" indent="-355600" rtl="0">
              <a:spcBef>
                <a:spcPts val="600"/>
              </a:spcBef>
              <a:spcAft>
                <a:spcPts val="0"/>
              </a:spcAft>
              <a:buSzPct val="100000"/>
              <a:buFont typeface="Arial"/>
            </a:pPr>
            <a:r>
              <a:rPr lang="en" sz="2000" b="1">
                <a:solidFill>
                  <a:srgbClr val="0000FF"/>
                </a:solidFill>
                <a:latin typeface="Arial"/>
                <a:ea typeface="Arial"/>
                <a:cs typeface="Arial"/>
                <a:sym typeface="Arial"/>
              </a:rPr>
              <a:t>Evidence/</a:t>
            </a:r>
            <a:r>
              <a:rPr lang="en" sz="2000" b="1">
                <a:solidFill>
                  <a:srgbClr val="7030A0"/>
                </a:solidFill>
                <a:latin typeface="Arial"/>
                <a:ea typeface="Arial"/>
                <a:cs typeface="Arial"/>
                <a:sym typeface="Arial"/>
              </a:rPr>
              <a:t>Analysis</a:t>
            </a:r>
            <a:r>
              <a:rPr lang="en" sz="2000" b="1">
                <a:solidFill>
                  <a:srgbClr val="292929"/>
                </a:solidFill>
                <a:latin typeface="Arial"/>
                <a:ea typeface="Arial"/>
                <a:cs typeface="Arial"/>
                <a:sym typeface="Arial"/>
              </a:rPr>
              <a:t>: Wealth was given to Huguenots to build their churches, pay their preachers, as well as hold services. </a:t>
            </a:r>
            <a:r>
              <a:rPr lang="en" sz="2000" b="1">
                <a:solidFill>
                  <a:srgbClr val="0000FF"/>
                </a:solidFill>
                <a:latin typeface="Arial"/>
                <a:ea typeface="Arial"/>
                <a:cs typeface="Arial"/>
                <a:sym typeface="Arial"/>
              </a:rPr>
              <a:t>The First Warrant guaranteed the Protestants an annual pay of 4500 crowns, enabling them to grow their sect (Robinson)</a:t>
            </a:r>
            <a:r>
              <a:rPr lang="en" sz="2000" b="1">
                <a:solidFill>
                  <a:srgbClr val="292929"/>
                </a:solidFill>
                <a:latin typeface="Arial"/>
                <a:ea typeface="Arial"/>
                <a:cs typeface="Arial"/>
                <a:sym typeface="Arial"/>
              </a:rPr>
              <a:t>. </a:t>
            </a:r>
            <a:r>
              <a:rPr lang="en" sz="2000" b="1">
                <a:solidFill>
                  <a:srgbClr val="7030A0"/>
                </a:solidFill>
                <a:latin typeface="Arial"/>
                <a:ea typeface="Arial"/>
                <a:cs typeface="Arial"/>
                <a:sym typeface="Arial"/>
              </a:rPr>
              <a:t>The Protestants being dependent on Edict of Nantes for support led them to be able to spread their religion and have a system almost as powerful as the Catholic Church itself.</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96600"/>
            <a:ext cx="8520600" cy="733500"/>
          </a:xfrm>
          <a:prstGeom prst="rect">
            <a:avLst/>
          </a:prstGeom>
        </p:spPr>
        <p:txBody>
          <a:bodyPr wrap="square" lIns="91425" tIns="91425" rIns="91425" bIns="91425" anchor="b" anchorCtr="0">
            <a:noAutofit/>
          </a:bodyPr>
          <a:lstStyle/>
          <a:p>
            <a:pPr lvl="0" rtl="0">
              <a:spcBef>
                <a:spcPts val="0"/>
              </a:spcBef>
              <a:buNone/>
            </a:pPr>
            <a:r>
              <a:rPr lang="en"/>
              <a:t>The Good</a:t>
            </a:r>
          </a:p>
        </p:txBody>
      </p:sp>
      <p:sp>
        <p:nvSpPr>
          <p:cNvPr id="141" name="Shape 141"/>
          <p:cNvSpPr txBox="1">
            <a:spLocks noGrp="1"/>
          </p:cNvSpPr>
          <p:nvPr>
            <p:ph type="body" idx="1"/>
          </p:nvPr>
        </p:nvSpPr>
        <p:spPr>
          <a:xfrm>
            <a:off x="311700" y="830100"/>
            <a:ext cx="8520600" cy="4215000"/>
          </a:xfrm>
          <a:prstGeom prst="rect">
            <a:avLst/>
          </a:prstGeom>
        </p:spPr>
        <p:txBody>
          <a:bodyPr wrap="square" lIns="91425" tIns="91425" rIns="91425" bIns="91425" anchor="t" anchorCtr="0">
            <a:noAutofit/>
          </a:bodyPr>
          <a:lstStyle/>
          <a:p>
            <a:pPr lvl="0" rtl="0">
              <a:spcBef>
                <a:spcPts val="500"/>
              </a:spcBef>
              <a:spcAft>
                <a:spcPts val="0"/>
              </a:spcAft>
              <a:buNone/>
            </a:pPr>
            <a:r>
              <a:rPr lang="en" sz="2000" b="1" u="sng">
                <a:solidFill>
                  <a:srgbClr val="292929"/>
                </a:solidFill>
                <a:latin typeface="Arial"/>
                <a:ea typeface="Arial"/>
                <a:cs typeface="Arial"/>
                <a:sym typeface="Arial"/>
              </a:rPr>
              <a:t>SS Thesis</a:t>
            </a:r>
            <a:r>
              <a:rPr lang="en" sz="2000" b="1">
                <a:solidFill>
                  <a:srgbClr val="292929"/>
                </a:solidFill>
                <a:latin typeface="Arial"/>
                <a:ea typeface="Arial"/>
                <a:cs typeface="Arial"/>
                <a:sym typeface="Arial"/>
              </a:rPr>
              <a:t>: Thomas Becket’s death brought a newfound importance and figure into the religious lives of the English through the strong respect they held for his martyrdom, allowing religion to take a larger role in English society.</a:t>
            </a:r>
          </a:p>
          <a:p>
            <a:pPr marL="457200" lvl="0" indent="-355600" rtl="0">
              <a:spcBef>
                <a:spcPts val="600"/>
              </a:spcBef>
              <a:spcAft>
                <a:spcPts val="0"/>
              </a:spcAft>
              <a:buSzPct val="100000"/>
              <a:buFont typeface="Arial"/>
            </a:pPr>
            <a:r>
              <a:rPr lang="en" sz="2000" b="1">
                <a:solidFill>
                  <a:srgbClr val="0000FF"/>
                </a:solidFill>
                <a:latin typeface="Arial"/>
                <a:ea typeface="Arial"/>
                <a:cs typeface="Arial"/>
                <a:sym typeface="Arial"/>
              </a:rPr>
              <a:t>Evidence</a:t>
            </a:r>
            <a:r>
              <a:rPr lang="en" sz="2000" b="1">
                <a:solidFill>
                  <a:srgbClr val="292929"/>
                </a:solidFill>
                <a:latin typeface="Arial"/>
                <a:ea typeface="Arial"/>
                <a:cs typeface="Arial"/>
                <a:sym typeface="Arial"/>
              </a:rPr>
              <a:t>/</a:t>
            </a:r>
            <a:r>
              <a:rPr lang="en" sz="2000" b="1">
                <a:solidFill>
                  <a:srgbClr val="7030A0"/>
                </a:solidFill>
                <a:latin typeface="Arial"/>
                <a:ea typeface="Arial"/>
                <a:cs typeface="Arial"/>
                <a:sym typeface="Arial"/>
              </a:rPr>
              <a:t>Analysis</a:t>
            </a:r>
            <a:r>
              <a:rPr lang="en" sz="2000" b="1">
                <a:solidFill>
                  <a:srgbClr val="292929"/>
                </a:solidFill>
                <a:latin typeface="Arial"/>
                <a:ea typeface="Arial"/>
                <a:cs typeface="Arial"/>
                <a:sym typeface="Arial"/>
              </a:rPr>
              <a:t>: </a:t>
            </a:r>
            <a:r>
              <a:rPr lang="en" sz="2000" b="1">
                <a:solidFill>
                  <a:srgbClr val="0000FF"/>
                </a:solidFill>
                <a:latin typeface="Arial"/>
                <a:ea typeface="Arial"/>
                <a:cs typeface="Arial"/>
                <a:sym typeface="Arial"/>
              </a:rPr>
              <a:t>While the word spread of Henry’s connection to Becket’s death, he “was assailed by the execrations of almost all, and deemed fit to be the object of general detestation” as William of Newburgh stated (Stevenson).</a:t>
            </a:r>
            <a:r>
              <a:rPr lang="en" sz="2000" b="1">
                <a:solidFill>
                  <a:srgbClr val="002060"/>
                </a:solidFill>
                <a:latin typeface="Arial"/>
                <a:ea typeface="Arial"/>
                <a:cs typeface="Arial"/>
                <a:sym typeface="Arial"/>
              </a:rPr>
              <a:t> </a:t>
            </a:r>
            <a:r>
              <a:rPr lang="en" sz="2000" b="1">
                <a:solidFill>
                  <a:srgbClr val="7030A0"/>
                </a:solidFill>
                <a:latin typeface="Arial"/>
                <a:ea typeface="Arial"/>
                <a:cs typeface="Arial"/>
                <a:sym typeface="Arial"/>
              </a:rPr>
              <a:t>Henry’s association with the murder of Becket created a new reasoning for the Catholic citizens to question the king’s morals and motives, escalating the level of discontent they felt for secular power.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306800"/>
            <a:ext cx="8520600" cy="733500"/>
          </a:xfrm>
          <a:prstGeom prst="rect">
            <a:avLst/>
          </a:prstGeom>
        </p:spPr>
        <p:txBody>
          <a:bodyPr wrap="square" lIns="91425" tIns="91425" rIns="91425" bIns="91425" anchor="b" anchorCtr="0">
            <a:noAutofit/>
          </a:bodyPr>
          <a:lstStyle/>
          <a:p>
            <a:pPr lvl="0" rtl="0">
              <a:spcBef>
                <a:spcPts val="0"/>
              </a:spcBef>
              <a:buNone/>
            </a:pPr>
            <a:r>
              <a:rPr lang="en"/>
              <a:t>Evidence</a:t>
            </a:r>
          </a:p>
        </p:txBody>
      </p:sp>
      <p:sp>
        <p:nvSpPr>
          <p:cNvPr id="147" name="Shape 147"/>
          <p:cNvSpPr txBox="1">
            <a:spLocks noGrp="1"/>
          </p:cNvSpPr>
          <p:nvPr>
            <p:ph type="body" idx="1"/>
          </p:nvPr>
        </p:nvSpPr>
        <p:spPr>
          <a:xfrm>
            <a:off x="311700" y="1366350"/>
            <a:ext cx="8520600" cy="3678900"/>
          </a:xfrm>
          <a:prstGeom prst="rect">
            <a:avLst/>
          </a:prstGeom>
        </p:spPr>
        <p:txBody>
          <a:bodyPr wrap="square" lIns="91425" tIns="91425" rIns="91425" bIns="91425" anchor="t" anchorCtr="0">
            <a:noAutofit/>
          </a:bodyPr>
          <a:lstStyle/>
          <a:p>
            <a:pPr marL="457200" lvl="0" indent="-419100" rtl="0">
              <a:lnSpc>
                <a:spcPct val="200000"/>
              </a:lnSpc>
              <a:spcBef>
                <a:spcPts val="600"/>
              </a:spcBef>
              <a:spcAft>
                <a:spcPts val="0"/>
              </a:spcAft>
              <a:buSzPct val="100000"/>
              <a:buFont typeface="Arial"/>
              <a:buAutoNum type="arabicPeriod"/>
            </a:pPr>
            <a:r>
              <a:rPr lang="en" sz="3000">
                <a:solidFill>
                  <a:srgbClr val="292929"/>
                </a:solidFill>
                <a:latin typeface="Arial"/>
                <a:ea typeface="Arial"/>
                <a:cs typeface="Arial"/>
                <a:sym typeface="Arial"/>
              </a:rPr>
              <a:t>When should you quote?</a:t>
            </a:r>
          </a:p>
          <a:p>
            <a:pPr marL="457200" lvl="0" indent="-419100" rtl="0">
              <a:lnSpc>
                <a:spcPct val="200000"/>
              </a:lnSpc>
              <a:spcBef>
                <a:spcPts val="600"/>
              </a:spcBef>
              <a:spcAft>
                <a:spcPts val="0"/>
              </a:spcAft>
              <a:buSzPct val="100000"/>
              <a:buFont typeface="Arial"/>
              <a:buAutoNum type="arabicPeriod"/>
            </a:pPr>
            <a:r>
              <a:rPr lang="en" sz="3000">
                <a:solidFill>
                  <a:srgbClr val="292929"/>
                </a:solidFill>
                <a:latin typeface="Arial"/>
                <a:ea typeface="Arial"/>
                <a:cs typeface="Arial"/>
                <a:sym typeface="Arial"/>
              </a:rPr>
              <a:t>When should you paraphrase?</a:t>
            </a:r>
          </a:p>
          <a:p>
            <a:pPr marL="457200" lvl="0" indent="-419100" rtl="0">
              <a:lnSpc>
                <a:spcPct val="200000"/>
              </a:lnSpc>
              <a:spcBef>
                <a:spcPts val="600"/>
              </a:spcBef>
              <a:spcAft>
                <a:spcPts val="0"/>
              </a:spcAft>
              <a:buSzPct val="100000"/>
              <a:buFont typeface="Arial"/>
              <a:buAutoNum type="arabicPeriod"/>
            </a:pPr>
            <a:r>
              <a:rPr lang="en" sz="3000">
                <a:solidFill>
                  <a:srgbClr val="292929"/>
                </a:solidFill>
                <a:latin typeface="Arial"/>
                <a:ea typeface="Arial"/>
                <a:cs typeface="Arial"/>
                <a:sym typeface="Arial"/>
              </a:rPr>
              <a:t>What do you have to cite?</a:t>
            </a:r>
            <a:br>
              <a:rPr lang="en" sz="3000">
                <a:solidFill>
                  <a:srgbClr val="292929"/>
                </a:solidFill>
                <a:latin typeface="Arial"/>
                <a:ea typeface="Arial"/>
                <a:cs typeface="Arial"/>
                <a:sym typeface="Arial"/>
              </a:rPr>
            </a:br>
            <a:endParaRPr lang="en" sz="3000">
              <a:solidFill>
                <a:srgbClr val="29292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60575"/>
            <a:ext cx="8520600" cy="733500"/>
          </a:xfrm>
          <a:prstGeom prst="rect">
            <a:avLst/>
          </a:prstGeom>
        </p:spPr>
        <p:txBody>
          <a:bodyPr wrap="square" lIns="91425" tIns="91425" rIns="91425" bIns="91425" anchor="b" anchorCtr="0">
            <a:noAutofit/>
          </a:bodyPr>
          <a:lstStyle/>
          <a:p>
            <a:pPr lvl="0">
              <a:spcBef>
                <a:spcPts val="0"/>
              </a:spcBef>
              <a:buNone/>
            </a:pPr>
            <a:r>
              <a:rPr lang="en"/>
              <a:t>Analysis - Macbeth Quote Analysis - What’s not/working?</a:t>
            </a:r>
          </a:p>
        </p:txBody>
      </p:sp>
      <p:sp>
        <p:nvSpPr>
          <p:cNvPr id="153" name="Shape 153"/>
          <p:cNvSpPr txBox="1">
            <a:spLocks noGrp="1"/>
          </p:cNvSpPr>
          <p:nvPr>
            <p:ph type="body" idx="1"/>
          </p:nvPr>
        </p:nvSpPr>
        <p:spPr>
          <a:xfrm>
            <a:off x="311700" y="855575"/>
            <a:ext cx="8520600" cy="3974700"/>
          </a:xfrm>
          <a:prstGeom prst="rect">
            <a:avLst/>
          </a:prstGeom>
        </p:spPr>
        <p:txBody>
          <a:bodyPr wrap="square" lIns="91425" tIns="91425" rIns="91425" bIns="91425" anchor="t" anchorCtr="0">
            <a:noAutofit/>
          </a:bodyPr>
          <a:lstStyle/>
          <a:p>
            <a:pPr lvl="0">
              <a:spcBef>
                <a:spcPts val="0"/>
              </a:spcBef>
              <a:buNone/>
            </a:pPr>
            <a:r>
              <a:rPr lang="en">
                <a:solidFill>
                  <a:schemeClr val="accent4"/>
                </a:solidFill>
              </a:rPr>
              <a:t>1.	LA PROMPT: Trace Shakespeare’s use of one of the following images (</a:t>
            </a:r>
            <a:r>
              <a:rPr lang="en" b="1">
                <a:solidFill>
                  <a:schemeClr val="accent4"/>
                </a:solidFill>
              </a:rPr>
              <a:t>blood</a:t>
            </a:r>
            <a:r>
              <a:rPr lang="en">
                <a:solidFill>
                  <a:schemeClr val="accent4"/>
                </a:solidFill>
              </a:rPr>
              <a:t>, </a:t>
            </a:r>
            <a:r>
              <a:rPr lang="en" b="1">
                <a:solidFill>
                  <a:schemeClr val="accent4"/>
                </a:solidFill>
              </a:rPr>
              <a:t>sleep</a:t>
            </a:r>
            <a:r>
              <a:rPr lang="en">
                <a:solidFill>
                  <a:schemeClr val="accent4"/>
                </a:solidFill>
              </a:rPr>
              <a:t>, </a:t>
            </a:r>
            <a:r>
              <a:rPr lang="en" b="1">
                <a:solidFill>
                  <a:schemeClr val="accent4"/>
                </a:solidFill>
              </a:rPr>
              <a:t>hands</a:t>
            </a:r>
            <a:r>
              <a:rPr lang="en">
                <a:solidFill>
                  <a:schemeClr val="accent4"/>
                </a:solidFill>
              </a:rPr>
              <a:t>, milk, birds, stars, dreams or night) and explain the significance of that image.</a:t>
            </a:r>
          </a:p>
          <a:p>
            <a:pPr lvl="0">
              <a:spcBef>
                <a:spcPts val="0"/>
              </a:spcBef>
              <a:buNone/>
            </a:pPr>
            <a:r>
              <a:rPr lang="en"/>
              <a:t>Shakespeare uses images of hands as symbolic of action, and in the case of the Macbeths, sinful actions. Observed while on a now-regular sleep-walk, Lady Macbeth obsessively exclaims that </a:t>
            </a:r>
            <a:r>
              <a:rPr lang="en">
                <a:solidFill>
                  <a:srgbClr val="0000FF"/>
                </a:solidFill>
              </a:rPr>
              <a:t>“All / the perfumes of Arabia will not sweeten this little / hand. O, O, O!” (5.1.53-55)</a:t>
            </a:r>
            <a:r>
              <a:rPr lang="en"/>
              <a:t>. </a:t>
            </a:r>
            <a:r>
              <a:rPr lang="en">
                <a:solidFill>
                  <a:srgbClr val="9900FF"/>
                </a:solidFill>
              </a:rPr>
              <a:t>Shakespeare’s hyperbolic exclamation “All” further characterizes the emotional distress that Lady Macbeth’s guilt has created, as she subconsciously recognizes that nothing can reverse her sin.</a:t>
            </a:r>
            <a:r>
              <a:rPr lang="en"/>
              <a:t> Her final cry </a:t>
            </a:r>
            <a:r>
              <a:rPr lang="en">
                <a:solidFill>
                  <a:srgbClr val="0000FF"/>
                </a:solidFill>
              </a:rPr>
              <a:t>“O, O, O!”</a:t>
            </a:r>
            <a:r>
              <a:rPr lang="en"/>
              <a:t> </a:t>
            </a:r>
            <a:r>
              <a:rPr lang="en">
                <a:solidFill>
                  <a:srgbClr val="9900FF"/>
                </a:solidFill>
              </a:rPr>
              <a:t>lets us know she is truly very upset.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140775"/>
            <a:ext cx="8520600" cy="536700"/>
          </a:xfrm>
          <a:prstGeom prst="rect">
            <a:avLst/>
          </a:prstGeom>
        </p:spPr>
        <p:txBody>
          <a:bodyPr wrap="square" lIns="91425" tIns="91425" rIns="91425" bIns="91425" anchor="b" anchorCtr="0">
            <a:noAutofit/>
          </a:bodyPr>
          <a:lstStyle/>
          <a:p>
            <a:pPr lvl="0" rtl="0">
              <a:spcBef>
                <a:spcPts val="0"/>
              </a:spcBef>
              <a:buNone/>
            </a:pPr>
            <a:r>
              <a:rPr lang="en"/>
              <a:t>Analysis - Macbeth Quote Analysis - What’s not/working?</a:t>
            </a:r>
          </a:p>
        </p:txBody>
      </p:sp>
      <p:sp>
        <p:nvSpPr>
          <p:cNvPr id="159" name="Shape 159"/>
          <p:cNvSpPr txBox="1">
            <a:spLocks noGrp="1"/>
          </p:cNvSpPr>
          <p:nvPr>
            <p:ph type="body" idx="1"/>
          </p:nvPr>
        </p:nvSpPr>
        <p:spPr>
          <a:xfrm>
            <a:off x="311700" y="677475"/>
            <a:ext cx="8663100" cy="4402500"/>
          </a:xfrm>
          <a:prstGeom prst="rect">
            <a:avLst/>
          </a:prstGeom>
        </p:spPr>
        <p:txBody>
          <a:bodyPr wrap="square" lIns="91425" tIns="91425" rIns="91425" bIns="91425" anchor="t" anchorCtr="0">
            <a:noAutofit/>
          </a:bodyPr>
          <a:lstStyle/>
          <a:p>
            <a:pPr lvl="0" rtl="0">
              <a:spcBef>
                <a:spcPts val="0"/>
              </a:spcBef>
              <a:buNone/>
            </a:pPr>
            <a:r>
              <a:rPr lang="en" sz="1600">
                <a:solidFill>
                  <a:schemeClr val="accent4"/>
                </a:solidFill>
              </a:rPr>
              <a:t>5.	LA PROMPT: To what extent does Macbeth’s duality between his internal/external persona cause his violent actions throughout play?</a:t>
            </a:r>
          </a:p>
          <a:p>
            <a:pPr lvl="0" rtl="0">
              <a:spcBef>
                <a:spcPts val="0"/>
              </a:spcBef>
              <a:buNone/>
            </a:pPr>
            <a:r>
              <a:rPr lang="en"/>
              <a:t>After publicly verbalizing his loyalty to King Duncan on the battlegrounds, Macbeth privately acknowledges that </a:t>
            </a:r>
            <a:r>
              <a:rPr lang="en">
                <a:solidFill>
                  <a:srgbClr val="0000FF"/>
                </a:solidFill>
              </a:rPr>
              <a:t>“[his] eye wink at [his] hand, yet let that be / Which the eye fears, when it is done, to see” (1.4.58-60).</a:t>
            </a:r>
            <a:r>
              <a:rPr lang="en"/>
              <a:t> </a:t>
            </a:r>
            <a:r>
              <a:rPr lang="en">
                <a:solidFill>
                  <a:srgbClr val="9900FF"/>
                </a:solidFill>
              </a:rPr>
              <a:t>Shakespeare uses Act 1 to develop this tragically dual nature of Macbeth - a public persona that is looked upon with favor and a private persona that becomes corrupt with ambition. Hoping to be done with the murderous action within the blink of an eye, so as not to “see” the sin, Macbeth is characterized as morally corrupt in thought and soon-to-be deed. It is a rapid character progression urged on by Shakespeare’s urgent pacing</a:t>
            </a:r>
            <a:r>
              <a:rPr lang="en"/>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114050"/>
            <a:ext cx="8520600" cy="733500"/>
          </a:xfrm>
          <a:prstGeom prst="rect">
            <a:avLst/>
          </a:prstGeom>
        </p:spPr>
        <p:txBody>
          <a:bodyPr wrap="square" lIns="91425" tIns="91425" rIns="91425" bIns="91425" anchor="b" anchorCtr="0">
            <a:noAutofit/>
          </a:bodyPr>
          <a:lstStyle/>
          <a:p>
            <a:pPr lvl="0" rtl="0">
              <a:spcBef>
                <a:spcPts val="0"/>
              </a:spcBef>
              <a:buNone/>
            </a:pPr>
            <a:r>
              <a:rPr lang="en"/>
              <a:t>Analysis - Macbeth Quote Analysis - What’s not/working?</a:t>
            </a:r>
          </a:p>
        </p:txBody>
      </p:sp>
      <p:sp>
        <p:nvSpPr>
          <p:cNvPr id="165" name="Shape 165"/>
          <p:cNvSpPr txBox="1">
            <a:spLocks noGrp="1"/>
          </p:cNvSpPr>
          <p:nvPr>
            <p:ph type="body" idx="1"/>
          </p:nvPr>
        </p:nvSpPr>
        <p:spPr>
          <a:xfrm>
            <a:off x="311700" y="847550"/>
            <a:ext cx="8520600" cy="4170000"/>
          </a:xfrm>
          <a:prstGeom prst="rect">
            <a:avLst/>
          </a:prstGeom>
        </p:spPr>
        <p:txBody>
          <a:bodyPr wrap="square" lIns="91425" tIns="91425" rIns="91425" bIns="91425" anchor="t" anchorCtr="0">
            <a:noAutofit/>
          </a:bodyPr>
          <a:lstStyle/>
          <a:p>
            <a:pPr lvl="0" rtl="0">
              <a:spcBef>
                <a:spcPts val="0"/>
              </a:spcBef>
              <a:buNone/>
            </a:pPr>
            <a:r>
              <a:rPr lang="en" sz="1600">
                <a:solidFill>
                  <a:schemeClr val="accent4"/>
                </a:solidFill>
              </a:rPr>
              <a:t>6.	Compare and contrast Lady Macbeth and Lady Macduff. How does this character foil contribute to Shakespeare’s message on femininity and womanhood?</a:t>
            </a:r>
          </a:p>
          <a:p>
            <a:pPr lvl="0" rtl="0">
              <a:spcBef>
                <a:spcPts val="0"/>
              </a:spcBef>
              <a:buNone/>
            </a:pPr>
            <a:r>
              <a:rPr lang="en" sz="1600"/>
              <a:t>Lady Macbeth &amp; Lady Macduff are foils on most fronts, including that of motherhood. Shakespeare characterizes Lady Macbeth as currently childless, but willing to </a:t>
            </a:r>
            <a:r>
              <a:rPr lang="en" sz="1600">
                <a:solidFill>
                  <a:srgbClr val="0000FF"/>
                </a:solidFill>
              </a:rPr>
              <a:t>“dash[...] the brains out” of a nursing child if she promised her husband to do so (1.7.67).</a:t>
            </a:r>
            <a:r>
              <a:rPr lang="en" sz="1600"/>
              <a:t> </a:t>
            </a:r>
            <a:r>
              <a:rPr lang="en" sz="1600">
                <a:solidFill>
                  <a:srgbClr val="9900FF"/>
                </a:solidFill>
              </a:rPr>
              <a:t>Such images of violence are used to highlight Lady Macbeth’s lack of feminine qualities, which further develop the unnatural state of affairs in the Macbeth household. In contrast, Lady Macduff is seen in a brief domestic scene in which she is engaged in a somewhat gentle dialog with her son about his now dead father.</a:t>
            </a:r>
            <a:r>
              <a:rPr lang="en" sz="1600"/>
              <a:t> She uses terms of </a:t>
            </a:r>
            <a:r>
              <a:rPr lang="en" sz="1600">
                <a:solidFill>
                  <a:srgbClr val="9900FF"/>
                </a:solidFill>
              </a:rPr>
              <a:t>sorrowful endearment </a:t>
            </a:r>
            <a:r>
              <a:rPr lang="en" sz="1600"/>
              <a:t>such as </a:t>
            </a:r>
            <a:r>
              <a:rPr lang="en" sz="1600">
                <a:solidFill>
                  <a:srgbClr val="0000FF"/>
                </a:solidFill>
              </a:rPr>
              <a:t>“poor bird” (4.2.40) and “poor monkey” (4.2.65)</a:t>
            </a:r>
            <a:r>
              <a:rPr lang="en" sz="1600"/>
              <a:t>, </a:t>
            </a:r>
            <a:r>
              <a:rPr lang="en" sz="1600">
                <a:solidFill>
                  <a:srgbClr val="0000FF"/>
                </a:solidFill>
              </a:rPr>
              <a:t>emphasizing her motherly nature towards her child.</a:t>
            </a:r>
            <a:r>
              <a:rPr lang="en" sz="16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114050"/>
            <a:ext cx="8520600" cy="733500"/>
          </a:xfrm>
          <a:prstGeom prst="rect">
            <a:avLst/>
          </a:prstGeom>
        </p:spPr>
        <p:txBody>
          <a:bodyPr wrap="square" lIns="91425" tIns="91425" rIns="91425" bIns="91425" anchor="b" anchorCtr="0">
            <a:noAutofit/>
          </a:bodyPr>
          <a:lstStyle/>
          <a:p>
            <a:pPr lvl="0" rtl="0">
              <a:spcBef>
                <a:spcPts val="0"/>
              </a:spcBef>
              <a:buNone/>
            </a:pPr>
            <a:r>
              <a:rPr lang="en"/>
              <a:t>Analysis - Macbeth Quote Analysis - What’s not/working?</a:t>
            </a:r>
          </a:p>
        </p:txBody>
      </p:sp>
      <p:sp>
        <p:nvSpPr>
          <p:cNvPr id="171" name="Shape 171"/>
          <p:cNvSpPr txBox="1">
            <a:spLocks noGrp="1"/>
          </p:cNvSpPr>
          <p:nvPr>
            <p:ph type="body" idx="1"/>
          </p:nvPr>
        </p:nvSpPr>
        <p:spPr>
          <a:xfrm>
            <a:off x="311700" y="847550"/>
            <a:ext cx="8520600" cy="4170000"/>
          </a:xfrm>
          <a:prstGeom prst="rect">
            <a:avLst/>
          </a:prstGeom>
        </p:spPr>
        <p:txBody>
          <a:bodyPr wrap="square" lIns="91425" tIns="91425" rIns="91425" bIns="91425" anchor="t" anchorCtr="0">
            <a:noAutofit/>
          </a:bodyPr>
          <a:lstStyle/>
          <a:p>
            <a:pPr lvl="0" rtl="0">
              <a:spcBef>
                <a:spcPts val="0"/>
              </a:spcBef>
              <a:buNone/>
            </a:pPr>
            <a:r>
              <a:rPr lang="en" sz="1600">
                <a:solidFill>
                  <a:srgbClr val="0000FF"/>
                </a:solidFill>
              </a:rPr>
              <a:t>See additional excerpts of analysis samples for review on handout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Analysis Essay - What is it?</a:t>
            </a:r>
          </a:p>
        </p:txBody>
      </p:sp>
      <p:sp>
        <p:nvSpPr>
          <p:cNvPr id="69" name="Shape 69"/>
          <p:cNvSpPr txBox="1">
            <a:spLocks noGrp="1"/>
          </p:cNvSpPr>
          <p:nvPr>
            <p:ph type="body" idx="1"/>
          </p:nvPr>
        </p:nvSpPr>
        <p:spPr>
          <a:xfrm>
            <a:off x="2869750" y="1194250"/>
            <a:ext cx="5819700" cy="3716700"/>
          </a:xfrm>
          <a:prstGeom prst="rect">
            <a:avLst/>
          </a:prstGeom>
        </p:spPr>
        <p:txBody>
          <a:bodyPr wrap="square" lIns="91425" tIns="91425" rIns="91425" bIns="91425" anchor="t" anchorCtr="0">
            <a:noAutofit/>
          </a:bodyPr>
          <a:lstStyle/>
          <a:p>
            <a:pPr marL="457200" lvl="0" indent="-342900" rtl="0">
              <a:spcBef>
                <a:spcPts val="0"/>
              </a:spcBef>
            </a:pPr>
            <a:r>
              <a:rPr lang="en"/>
              <a:t>To write an </a:t>
            </a:r>
            <a:r>
              <a:rPr lang="en" b="1">
                <a:solidFill>
                  <a:srgbClr val="9900FF"/>
                </a:solidFill>
              </a:rPr>
              <a:t>analysis essay</a:t>
            </a:r>
            <a:r>
              <a:rPr lang="en"/>
              <a:t>, you need to think about how each part of something (</a:t>
            </a:r>
            <a:r>
              <a:rPr lang="en">
                <a:solidFill>
                  <a:srgbClr val="0000FF"/>
                </a:solidFill>
              </a:rPr>
              <a:t>novel</a:t>
            </a:r>
            <a:r>
              <a:rPr lang="en"/>
              <a:t> and/or </a:t>
            </a:r>
            <a:r>
              <a:rPr lang="en">
                <a:solidFill>
                  <a:srgbClr val="FF0000"/>
                </a:solidFill>
              </a:rPr>
              <a:t>resources</a:t>
            </a:r>
            <a:r>
              <a:rPr lang="en"/>
              <a:t>) contribute(s) to the </a:t>
            </a:r>
            <a:r>
              <a:rPr lang="en">
                <a:solidFill>
                  <a:srgbClr val="0000FF"/>
                </a:solidFill>
              </a:rPr>
              <a:t>meaning of the work as a whole (MOTWAAW)</a:t>
            </a:r>
            <a:r>
              <a:rPr lang="en"/>
              <a:t> and/or </a:t>
            </a:r>
            <a:r>
              <a:rPr lang="en">
                <a:solidFill>
                  <a:srgbClr val="FF0000"/>
                </a:solidFill>
              </a:rPr>
              <a:t>supports your thesis claim.</a:t>
            </a:r>
          </a:p>
          <a:p>
            <a:pPr marL="457200" lvl="0" indent="-342900" rtl="0">
              <a:spcBef>
                <a:spcPts val="1000"/>
              </a:spcBef>
            </a:pPr>
            <a:r>
              <a:rPr lang="en"/>
              <a:t>You need to </a:t>
            </a:r>
            <a:r>
              <a:rPr lang="en">
                <a:solidFill>
                  <a:srgbClr val="FF0000"/>
                </a:solidFill>
              </a:rPr>
              <a:t>do your research</a:t>
            </a:r>
            <a:r>
              <a:rPr lang="en"/>
              <a:t> and/or </a:t>
            </a:r>
            <a:r>
              <a:rPr lang="en">
                <a:solidFill>
                  <a:srgbClr val="0000FF"/>
                </a:solidFill>
              </a:rPr>
              <a:t>read the main text/novel and know the rhetorical situation        </a:t>
            </a:r>
            <a:r>
              <a:rPr lang="en" sz="1400">
                <a:solidFill>
                  <a:srgbClr val="0000FF"/>
                </a:solidFill>
              </a:rPr>
              <a:t>(writer+subject &amp; purpose+audience)</a:t>
            </a:r>
          </a:p>
        </p:txBody>
      </p:sp>
      <p:pic>
        <p:nvPicPr>
          <p:cNvPr id="70" name="Shape 70"/>
          <p:cNvPicPr preferRelativeResize="0"/>
          <p:nvPr/>
        </p:nvPicPr>
        <p:blipFill>
          <a:blip r:embed="rId3">
            <a:alphaModFix/>
          </a:blip>
          <a:stretch>
            <a:fillRect/>
          </a:stretch>
        </p:blipFill>
        <p:spPr>
          <a:xfrm>
            <a:off x="455300" y="1623800"/>
            <a:ext cx="2360100" cy="2939300"/>
          </a:xfrm>
          <a:prstGeom prst="rect">
            <a:avLst/>
          </a:prstGeom>
          <a:noFill/>
          <a:ln>
            <a:noFill/>
          </a:ln>
        </p:spPr>
      </p:pic>
      <p:pic>
        <p:nvPicPr>
          <p:cNvPr id="71" name="Shape 71"/>
          <p:cNvPicPr preferRelativeResize="0"/>
          <p:nvPr/>
        </p:nvPicPr>
        <p:blipFill>
          <a:blip r:embed="rId4">
            <a:alphaModFix/>
          </a:blip>
          <a:stretch>
            <a:fillRect/>
          </a:stretch>
        </p:blipFill>
        <p:spPr>
          <a:xfrm>
            <a:off x="7334125" y="3919725"/>
            <a:ext cx="1301874" cy="1223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rtl="0">
              <a:spcBef>
                <a:spcPts val="0"/>
              </a:spcBef>
              <a:buNone/>
            </a:pPr>
            <a:r>
              <a:rPr lang="en"/>
              <a:t>Analysis Essay - What is it?</a:t>
            </a:r>
          </a:p>
        </p:txBody>
      </p:sp>
      <p:sp>
        <p:nvSpPr>
          <p:cNvPr id="77" name="Shape 77"/>
          <p:cNvSpPr txBox="1">
            <a:spLocks noGrp="1"/>
          </p:cNvSpPr>
          <p:nvPr>
            <p:ph type="body" idx="1"/>
          </p:nvPr>
        </p:nvSpPr>
        <p:spPr>
          <a:xfrm>
            <a:off x="2183400" y="1477750"/>
            <a:ext cx="6648900" cy="3441900"/>
          </a:xfrm>
          <a:prstGeom prst="rect">
            <a:avLst/>
          </a:prstGeom>
        </p:spPr>
        <p:txBody>
          <a:bodyPr wrap="square" lIns="91425" tIns="91425" rIns="91425" bIns="91425" anchor="t" anchorCtr="0">
            <a:noAutofit/>
          </a:bodyPr>
          <a:lstStyle/>
          <a:p>
            <a:pPr lvl="0">
              <a:spcBef>
                <a:spcPts val="0"/>
              </a:spcBef>
              <a:buNone/>
            </a:pPr>
            <a:r>
              <a:rPr lang="en" b="1"/>
              <a:t>NOOOOOO!</a:t>
            </a:r>
            <a:r>
              <a:rPr lang="en"/>
              <a:t>  Make sure that you're </a:t>
            </a:r>
            <a:r>
              <a:rPr lang="en" b="1"/>
              <a:t>NOT </a:t>
            </a:r>
            <a:r>
              <a:rPr lang="en"/>
              <a:t>just summarizing the original source, article, novel, or quotes.  Go beyond simply telling us WHAT you are talking about.</a:t>
            </a:r>
          </a:p>
          <a:p>
            <a:pPr lvl="0">
              <a:spcBef>
                <a:spcPts val="0"/>
              </a:spcBef>
              <a:buNone/>
            </a:pPr>
            <a:endParaRPr b="1">
              <a:solidFill>
                <a:srgbClr val="9900FF"/>
              </a:solidFill>
            </a:endParaRPr>
          </a:p>
          <a:p>
            <a:pPr lvl="0" rtl="0">
              <a:spcBef>
                <a:spcPts val="0"/>
              </a:spcBef>
              <a:buNone/>
            </a:pPr>
            <a:r>
              <a:rPr lang="en" b="1">
                <a:solidFill>
                  <a:srgbClr val="9900FF"/>
                </a:solidFill>
              </a:rPr>
              <a:t>YAAASSSSSS! Describe HOW and WHY resources/evidence functions. What is the resulting effect? How does it support your thesis claim??!</a:t>
            </a:r>
          </a:p>
        </p:txBody>
      </p:sp>
      <p:pic>
        <p:nvPicPr>
          <p:cNvPr id="78" name="Shape 78"/>
          <p:cNvPicPr preferRelativeResize="0"/>
          <p:nvPr/>
        </p:nvPicPr>
        <p:blipFill>
          <a:blip r:embed="rId3">
            <a:alphaModFix/>
          </a:blip>
          <a:stretch>
            <a:fillRect/>
          </a:stretch>
        </p:blipFill>
        <p:spPr>
          <a:xfrm>
            <a:off x="152400" y="1258400"/>
            <a:ext cx="1878600" cy="1870251"/>
          </a:xfrm>
          <a:prstGeom prst="rect">
            <a:avLst/>
          </a:prstGeom>
          <a:noFill/>
          <a:ln>
            <a:noFill/>
          </a:ln>
        </p:spPr>
      </p:pic>
      <p:pic>
        <p:nvPicPr>
          <p:cNvPr id="79" name="Shape 79"/>
          <p:cNvPicPr preferRelativeResize="0"/>
          <p:nvPr/>
        </p:nvPicPr>
        <p:blipFill>
          <a:blip r:embed="rId4">
            <a:alphaModFix/>
          </a:blip>
          <a:stretch>
            <a:fillRect/>
          </a:stretch>
        </p:blipFill>
        <p:spPr>
          <a:xfrm>
            <a:off x="521213" y="3377775"/>
            <a:ext cx="1140975" cy="114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Analysis - a metaphor...</a:t>
            </a:r>
          </a:p>
        </p:txBody>
      </p:sp>
      <p:sp>
        <p:nvSpPr>
          <p:cNvPr id="85" name="Shape 85"/>
          <p:cNvSpPr txBox="1">
            <a:spLocks noGrp="1"/>
          </p:cNvSpPr>
          <p:nvPr>
            <p:ph type="body" idx="1"/>
          </p:nvPr>
        </p:nvSpPr>
        <p:spPr>
          <a:xfrm>
            <a:off x="3252975" y="1185325"/>
            <a:ext cx="5579400" cy="3786900"/>
          </a:xfrm>
          <a:prstGeom prst="rect">
            <a:avLst/>
          </a:prstGeom>
        </p:spPr>
        <p:txBody>
          <a:bodyPr wrap="square" lIns="91425" tIns="91425" rIns="91425" bIns="91425" anchor="t" anchorCtr="0">
            <a:noAutofit/>
          </a:bodyPr>
          <a:lstStyle/>
          <a:p>
            <a:pPr lvl="0">
              <a:spcBef>
                <a:spcPts val="0"/>
              </a:spcBef>
              <a:buNone/>
            </a:pPr>
            <a:r>
              <a:rPr lang="en" sz="1150" b="1">
                <a:solidFill>
                  <a:srgbClr val="FF0000"/>
                </a:solidFill>
                <a:latin typeface="Verdana"/>
                <a:ea typeface="Verdana"/>
                <a:cs typeface="Verdana"/>
                <a:sym typeface="Verdana"/>
              </a:rPr>
              <a:t>Summarizing =</a:t>
            </a:r>
            <a:r>
              <a:rPr lang="en" sz="1150" b="1" i="1">
                <a:solidFill>
                  <a:srgbClr val="FF0000"/>
                </a:solidFill>
                <a:latin typeface="Verdana"/>
                <a:ea typeface="Verdana"/>
                <a:cs typeface="Verdana"/>
                <a:sym typeface="Verdana"/>
              </a:rPr>
              <a:t> WHAT</a:t>
            </a:r>
          </a:p>
          <a:p>
            <a:pPr lvl="0">
              <a:spcBef>
                <a:spcPts val="0"/>
              </a:spcBef>
              <a:buNone/>
            </a:pPr>
            <a:r>
              <a:rPr lang="en" sz="1150" b="1">
                <a:solidFill>
                  <a:srgbClr val="008000"/>
                </a:solidFill>
                <a:latin typeface="Verdana"/>
                <a:ea typeface="Verdana"/>
                <a:cs typeface="Verdana"/>
                <a:sym typeface="Verdana"/>
              </a:rPr>
              <a:t>Analyzing = </a:t>
            </a:r>
            <a:r>
              <a:rPr lang="en" sz="1150" b="1" i="1">
                <a:solidFill>
                  <a:srgbClr val="008000"/>
                </a:solidFill>
                <a:latin typeface="Verdana"/>
                <a:ea typeface="Verdana"/>
                <a:cs typeface="Verdana"/>
                <a:sym typeface="Verdana"/>
              </a:rPr>
              <a:t>HOW &amp; WHY (BE SPECIFIC)</a:t>
            </a:r>
          </a:p>
          <a:p>
            <a:pPr lvl="0">
              <a:spcBef>
                <a:spcPts val="0"/>
              </a:spcBef>
              <a:buNone/>
            </a:pPr>
            <a:r>
              <a:rPr lang="en" sz="1150">
                <a:solidFill>
                  <a:srgbClr val="000000"/>
                </a:solidFill>
                <a:latin typeface="Verdana"/>
                <a:ea typeface="Verdana"/>
                <a:cs typeface="Verdana"/>
                <a:sym typeface="Verdana"/>
              </a:rPr>
              <a:t>When you think about analysis, try thinking about how you might analyze a car.</a:t>
            </a:r>
          </a:p>
          <a:p>
            <a:pPr marL="457200" lvl="0" indent="-301625" rtl="0">
              <a:spcBef>
                <a:spcPts val="500"/>
              </a:spcBef>
              <a:spcAft>
                <a:spcPts val="500"/>
              </a:spcAft>
              <a:buClr>
                <a:srgbClr val="000000"/>
              </a:buClr>
              <a:buSzPct val="95833"/>
              <a:buFont typeface="Verdana"/>
            </a:pPr>
            <a:r>
              <a:rPr lang="en" sz="1150">
                <a:solidFill>
                  <a:srgbClr val="000000"/>
                </a:solidFill>
                <a:latin typeface="Verdana"/>
                <a:ea typeface="Verdana"/>
                <a:cs typeface="Verdana"/>
                <a:sym typeface="Verdana"/>
              </a:rPr>
              <a:t>Ask yourself: What do we want the car to do or accomplish?</a:t>
            </a:r>
          </a:p>
          <a:p>
            <a:pPr marL="914400" lvl="1" indent="-301625" rtl="0">
              <a:spcBef>
                <a:spcPts val="500"/>
              </a:spcBef>
              <a:spcAft>
                <a:spcPts val="500"/>
              </a:spcAft>
              <a:buClr>
                <a:srgbClr val="000000"/>
              </a:buClr>
              <a:buSzPct val="95833"/>
              <a:buFont typeface="Verdana"/>
            </a:pPr>
            <a:r>
              <a:rPr lang="en" sz="1150" b="1">
                <a:solidFill>
                  <a:srgbClr val="000000"/>
                </a:solidFill>
                <a:latin typeface="Verdana"/>
                <a:ea typeface="Verdana"/>
                <a:cs typeface="Verdana"/>
                <a:sym typeface="Verdana"/>
              </a:rPr>
              <a:t>Answer: (minivan) “provide transportation for my family”</a:t>
            </a:r>
          </a:p>
          <a:p>
            <a:pPr marL="1371600" lvl="2" indent="-301625" rtl="0">
              <a:spcBef>
                <a:spcPts val="500"/>
              </a:spcBef>
              <a:spcAft>
                <a:spcPts val="500"/>
              </a:spcAft>
              <a:buClr>
                <a:srgbClr val="000000"/>
              </a:buClr>
              <a:buSzPct val="95833"/>
              <a:buFont typeface="Verdana"/>
            </a:pPr>
            <a:r>
              <a:rPr lang="en" sz="1150">
                <a:solidFill>
                  <a:srgbClr val="000000"/>
                </a:solidFill>
                <a:latin typeface="Verdana"/>
                <a:ea typeface="Verdana"/>
                <a:cs typeface="Verdana"/>
                <a:sym typeface="Verdana"/>
              </a:rPr>
              <a:t>Analysis: how does each part of the van achieve this goal?</a:t>
            </a:r>
          </a:p>
          <a:p>
            <a:pPr marL="1828800" lvl="3" indent="-301625" rtl="0">
              <a:spcBef>
                <a:spcPts val="500"/>
              </a:spcBef>
              <a:spcAft>
                <a:spcPts val="500"/>
              </a:spcAft>
              <a:buClr>
                <a:srgbClr val="000000"/>
              </a:buClr>
              <a:buSzPct val="95833"/>
              <a:buFont typeface="Wingdings"/>
              <a:buChar char="§"/>
            </a:pPr>
            <a:r>
              <a:rPr lang="en" sz="1150">
                <a:solidFill>
                  <a:srgbClr val="000000"/>
                </a:solidFill>
                <a:latin typeface="Verdana"/>
                <a:ea typeface="Verdana"/>
                <a:cs typeface="Verdana"/>
                <a:sym typeface="Verdana"/>
              </a:rPr>
              <a:t>Example: gasoline powers the engine</a:t>
            </a:r>
          </a:p>
          <a:p>
            <a:pPr marL="914400" lvl="1" indent="-301625" rtl="0">
              <a:spcBef>
                <a:spcPts val="500"/>
              </a:spcBef>
              <a:spcAft>
                <a:spcPts val="500"/>
              </a:spcAft>
              <a:buClr>
                <a:srgbClr val="000000"/>
              </a:buClr>
              <a:buSzPct val="95833"/>
              <a:buFont typeface="Verdana"/>
            </a:pPr>
            <a:r>
              <a:rPr lang="en" sz="1150" b="1">
                <a:solidFill>
                  <a:srgbClr val="000000"/>
                </a:solidFill>
                <a:latin typeface="Verdana"/>
                <a:ea typeface="Verdana"/>
                <a:cs typeface="Verdana"/>
                <a:sym typeface="Verdana"/>
              </a:rPr>
              <a:t>Answer: (sports car) “speed, agility, and style”</a:t>
            </a:r>
          </a:p>
          <a:p>
            <a:pPr marL="1371600" lvl="2" indent="-301625" rtl="0">
              <a:spcBef>
                <a:spcPts val="500"/>
              </a:spcBef>
              <a:spcAft>
                <a:spcPts val="500"/>
              </a:spcAft>
              <a:buClr>
                <a:srgbClr val="000000"/>
              </a:buClr>
              <a:buSzPct val="95833"/>
              <a:buFont typeface="Verdana"/>
            </a:pPr>
            <a:r>
              <a:rPr lang="en" sz="1150">
                <a:solidFill>
                  <a:srgbClr val="000000"/>
                </a:solidFill>
                <a:latin typeface="Verdana"/>
                <a:ea typeface="Verdana"/>
                <a:cs typeface="Verdana"/>
                <a:sym typeface="Verdana"/>
              </a:rPr>
              <a:t>Analysis: how does each part of the sports car achieve this goal?</a:t>
            </a:r>
          </a:p>
          <a:p>
            <a:pPr marL="1828800" lvl="3" indent="-301625" rtl="0">
              <a:spcBef>
                <a:spcPts val="500"/>
              </a:spcBef>
              <a:spcAft>
                <a:spcPts val="500"/>
              </a:spcAft>
              <a:buClr>
                <a:srgbClr val="000000"/>
              </a:buClr>
              <a:buSzPct val="95833"/>
              <a:buFont typeface="Wingdings"/>
              <a:buChar char="§"/>
            </a:pPr>
            <a:r>
              <a:rPr lang="en" sz="1150">
                <a:solidFill>
                  <a:srgbClr val="000000"/>
                </a:solidFill>
                <a:latin typeface="Verdana"/>
                <a:ea typeface="Verdana"/>
                <a:cs typeface="Verdana"/>
                <a:sym typeface="Verdana"/>
              </a:rPr>
              <a:t>Example:  light-weight construction enables speed</a:t>
            </a:r>
          </a:p>
          <a:p>
            <a:pPr lvl="0">
              <a:spcBef>
                <a:spcPts val="0"/>
              </a:spcBef>
              <a:buNone/>
            </a:pPr>
            <a:endParaRPr/>
          </a:p>
        </p:txBody>
      </p:sp>
      <p:pic>
        <p:nvPicPr>
          <p:cNvPr id="86" name="Shape 86"/>
          <p:cNvPicPr preferRelativeResize="0"/>
          <p:nvPr/>
        </p:nvPicPr>
        <p:blipFill>
          <a:blip r:embed="rId3">
            <a:alphaModFix/>
          </a:blip>
          <a:stretch>
            <a:fillRect/>
          </a:stretch>
        </p:blipFill>
        <p:spPr>
          <a:xfrm>
            <a:off x="261800" y="3297675"/>
            <a:ext cx="3044650" cy="1674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Analysis - Methods</a:t>
            </a:r>
          </a:p>
        </p:txBody>
      </p:sp>
      <p:sp>
        <p:nvSpPr>
          <p:cNvPr id="92" name="Shape 92"/>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rtl="0">
              <a:spcBef>
                <a:spcPts val="0"/>
              </a:spcBef>
              <a:buNone/>
            </a:pPr>
            <a:r>
              <a:rPr lang="en" sz="2400"/>
              <a:t>Analysis research involves several steps:</a:t>
            </a:r>
          </a:p>
          <a:p>
            <a:pPr marL="457200" lvl="0" indent="-381000" rtl="0">
              <a:spcBef>
                <a:spcPts val="0"/>
              </a:spcBef>
              <a:buSzPct val="100000"/>
            </a:pPr>
            <a:r>
              <a:rPr lang="en" sz="2400">
                <a:solidFill>
                  <a:srgbClr val="FF0000"/>
                </a:solidFill>
              </a:rPr>
              <a:t>Finding and collecting documents</a:t>
            </a:r>
            <a:r>
              <a:rPr lang="en" sz="2400"/>
              <a:t> and/or </a:t>
            </a:r>
            <a:r>
              <a:rPr lang="en" sz="2400">
                <a:solidFill>
                  <a:srgbClr val="0000FF"/>
                </a:solidFill>
              </a:rPr>
              <a:t>READ novel/text</a:t>
            </a:r>
            <a:r>
              <a:rPr lang="en" sz="2400"/>
              <a:t>.</a:t>
            </a:r>
          </a:p>
          <a:p>
            <a:pPr marL="457200" lvl="0" indent="-381000" rtl="0">
              <a:spcBef>
                <a:spcPts val="0"/>
              </a:spcBef>
              <a:buSzPct val="100000"/>
            </a:pPr>
            <a:r>
              <a:rPr lang="en" sz="2400"/>
              <a:t>Specifying </a:t>
            </a:r>
            <a:r>
              <a:rPr lang="en" sz="2400">
                <a:solidFill>
                  <a:srgbClr val="9900FF"/>
                </a:solidFill>
              </a:rPr>
              <a:t>criteria or patterns</a:t>
            </a:r>
            <a:r>
              <a:rPr lang="en" sz="2400"/>
              <a:t> that you are looking for.</a:t>
            </a:r>
          </a:p>
          <a:p>
            <a:pPr marL="457200" lvl="0" indent="-381000" rtl="0">
              <a:spcBef>
                <a:spcPts val="0"/>
              </a:spcBef>
              <a:buSzPct val="100000"/>
            </a:pPr>
            <a:r>
              <a:rPr lang="en" sz="2400"/>
              <a:t>Analyzing documents for patterns, noting number of occurrences or other factors.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Analysis - Evaluate Sources &amp; Text Evidence</a:t>
            </a:r>
          </a:p>
        </p:txBody>
      </p:sp>
      <p:sp>
        <p:nvSpPr>
          <p:cNvPr id="98" name="Shape 98"/>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marL="457200" lvl="0" indent="-342900" rtl="0">
              <a:spcBef>
                <a:spcPts val="0"/>
              </a:spcBef>
            </a:pPr>
            <a:r>
              <a:rPr lang="en"/>
              <a:t>Learning how to </a:t>
            </a:r>
            <a:r>
              <a:rPr lang="en" b="1"/>
              <a:t>evaluate effectively</a:t>
            </a:r>
            <a:r>
              <a:rPr lang="en"/>
              <a:t> is a skill you need both for your course papers and for your life.</a:t>
            </a:r>
          </a:p>
          <a:p>
            <a:pPr marL="457200" lvl="0" indent="-342900" rtl="0">
              <a:spcBef>
                <a:spcPts val="0"/>
              </a:spcBef>
            </a:pPr>
            <a:r>
              <a:rPr lang="en"/>
              <a:t>You have to </a:t>
            </a:r>
            <a:r>
              <a:rPr lang="en" b="1"/>
              <a:t>decide where to look (school databases are a great start)</a:t>
            </a:r>
            <a:r>
              <a:rPr lang="en"/>
              <a:t>, what clues to search for, and what to accept. </a:t>
            </a:r>
          </a:p>
          <a:p>
            <a:pPr marL="457200" lvl="0" indent="-342900">
              <a:spcBef>
                <a:spcPts val="0"/>
              </a:spcBef>
            </a:pPr>
            <a:r>
              <a:rPr lang="en"/>
              <a:t>You will need to </a:t>
            </a:r>
            <a:r>
              <a:rPr lang="en" b="1"/>
              <a:t>make decisions about what to search</a:t>
            </a:r>
            <a:r>
              <a:rPr lang="en"/>
              <a:t> for, where to look, and once you've found material on your topic, if it is a </a:t>
            </a:r>
            <a:r>
              <a:rPr lang="en" b="1">
                <a:solidFill>
                  <a:srgbClr val="9900FF"/>
                </a:solidFill>
              </a:rPr>
              <a:t>valid or useful source</a:t>
            </a:r>
            <a:r>
              <a:rPr lang="en" b="1"/>
              <a:t> </a:t>
            </a:r>
            <a:r>
              <a:rPr lang="en"/>
              <a:t>for your writing and </a:t>
            </a:r>
            <a:r>
              <a:rPr lang="en" b="1">
                <a:solidFill>
                  <a:srgbClr val="9900FF"/>
                </a:solidFill>
              </a:rPr>
              <a:t>clearly supportive of your thesis claim</a:t>
            </a:r>
            <a:r>
              <a:rPr lang="en"/>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Analysis - SHS Humanities Rubric</a:t>
            </a:r>
          </a:p>
        </p:txBody>
      </p:sp>
      <p:sp>
        <p:nvSpPr>
          <p:cNvPr id="104" name="Shape 104"/>
          <p:cNvSpPr txBox="1">
            <a:spLocks noGrp="1"/>
          </p:cNvSpPr>
          <p:nvPr>
            <p:ph type="body" idx="1"/>
          </p:nvPr>
        </p:nvSpPr>
        <p:spPr>
          <a:xfrm>
            <a:off x="311700" y="1468825"/>
            <a:ext cx="8520600" cy="3099900"/>
          </a:xfrm>
          <a:prstGeom prst="rect">
            <a:avLst/>
          </a:prstGeom>
        </p:spPr>
        <p:txBody>
          <a:bodyPr wrap="square" lIns="91425" tIns="91425" rIns="91425" bIns="91425" anchor="t" anchorCtr="0">
            <a:noAutofit/>
          </a:bodyPr>
          <a:lstStyle/>
          <a:p>
            <a:pPr lvl="0">
              <a:spcBef>
                <a:spcPts val="0"/>
              </a:spcBef>
              <a:buNone/>
            </a:pPr>
            <a:endParaRPr/>
          </a:p>
        </p:txBody>
      </p:sp>
      <p:pic>
        <p:nvPicPr>
          <p:cNvPr id="105" name="Shape 105"/>
          <p:cNvPicPr preferRelativeResize="0"/>
          <p:nvPr/>
        </p:nvPicPr>
        <p:blipFill>
          <a:blip r:embed="rId3">
            <a:alphaModFix/>
          </a:blip>
          <a:stretch>
            <a:fillRect/>
          </a:stretch>
        </p:blipFill>
        <p:spPr>
          <a:xfrm>
            <a:off x="0" y="0"/>
            <a:ext cx="9214650" cy="568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rtl="0">
              <a:spcBef>
                <a:spcPts val="0"/>
              </a:spcBef>
              <a:buNone/>
            </a:pPr>
            <a:r>
              <a:rPr lang="en"/>
              <a:t>Evidence - SHS Humanities Rubric - Exceeds Standard</a:t>
            </a:r>
          </a:p>
        </p:txBody>
      </p:sp>
      <p:sp>
        <p:nvSpPr>
          <p:cNvPr id="111" name="Shape 111"/>
          <p:cNvSpPr txBox="1">
            <a:spLocks noGrp="1"/>
          </p:cNvSpPr>
          <p:nvPr>
            <p:ph type="body" idx="1"/>
          </p:nvPr>
        </p:nvSpPr>
        <p:spPr>
          <a:xfrm>
            <a:off x="311700" y="1254925"/>
            <a:ext cx="8520600" cy="3834000"/>
          </a:xfrm>
          <a:prstGeom prst="rect">
            <a:avLst/>
          </a:prstGeom>
        </p:spPr>
        <p:txBody>
          <a:bodyPr wrap="square" lIns="91425" tIns="91425" rIns="91425" bIns="91425" anchor="t" anchorCtr="0">
            <a:noAutofit/>
          </a:bodyPr>
          <a:lstStyle/>
          <a:p>
            <a:pPr lvl="0" rtl="0">
              <a:spcBef>
                <a:spcPts val="1000"/>
              </a:spcBef>
              <a:spcAft>
                <a:spcPts val="0"/>
              </a:spcAft>
              <a:buNone/>
            </a:pPr>
            <a:r>
              <a:rPr lang="en" sz="2400"/>
              <a:t>•	Choice of specific evidence is exceptional</a:t>
            </a:r>
            <a:br>
              <a:rPr lang="en" sz="2400"/>
            </a:br>
            <a:r>
              <a:rPr lang="en" sz="2400"/>
              <a:t>•	Includes appropriate context for evidence</a:t>
            </a:r>
            <a:br>
              <a:rPr lang="en" sz="2400"/>
            </a:br>
            <a:r>
              <a:rPr lang="en" sz="2400"/>
              <a:t>•	Evidence for all BTs is well developed</a:t>
            </a:r>
            <a:br>
              <a:rPr lang="en" sz="2400"/>
            </a:br>
            <a:r>
              <a:rPr lang="en" sz="2400"/>
              <a:t>•	Evidence clearly supports thesis</a:t>
            </a:r>
            <a:br>
              <a:rPr lang="en" sz="2400"/>
            </a:br>
            <a:r>
              <a:rPr lang="en" sz="2400"/>
              <a:t>•	Format: Accurate MLA citations present at all times for PARTIALLY INTEGRATED QUOTES.</a:t>
            </a:r>
            <a:br>
              <a:rPr lang="en" sz="2400"/>
            </a:br>
            <a:endParaRPr lang="en" sz="2400"/>
          </a:p>
          <a:p>
            <a:pPr lvl="0" rtl="0">
              <a:spcBef>
                <a:spcPts val="1000"/>
              </a:spcBef>
              <a:buNone/>
            </a:pPr>
            <a:r>
              <a:rPr lang="en" sz="1000"/>
              <a:t>SHS Humanities Rubric 2017-18 </a:t>
            </a:r>
            <a:r>
              <a:rPr lang="en" sz="1000" u="sng">
                <a:solidFill>
                  <a:schemeClr val="hlink"/>
                </a:solidFill>
                <a:hlinkClick r:id="rId3"/>
              </a:rPr>
              <a:t>https://drive.google.com/file/d/0B-yxG_LkDfzRZVFMdVlVNGxhTlU/view?usp=sharing</a:t>
            </a:r>
          </a:p>
          <a:p>
            <a:pPr lvl="0" rtl="0">
              <a:spcBef>
                <a:spcPts val="1000"/>
              </a:spcBef>
              <a:buNone/>
            </a:pPr>
            <a:endParaRPr sz="2400"/>
          </a:p>
          <a:p>
            <a:pPr lvl="0" rt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372500"/>
            <a:ext cx="8520600" cy="733500"/>
          </a:xfrm>
          <a:prstGeom prst="rect">
            <a:avLst/>
          </a:prstGeom>
        </p:spPr>
        <p:txBody>
          <a:bodyPr wrap="square" lIns="91425" tIns="91425" rIns="91425" bIns="91425" anchor="b" anchorCtr="0">
            <a:noAutofit/>
          </a:bodyPr>
          <a:lstStyle/>
          <a:p>
            <a:pPr lvl="0">
              <a:spcBef>
                <a:spcPts val="0"/>
              </a:spcBef>
              <a:buNone/>
            </a:pPr>
            <a:r>
              <a:rPr lang="en"/>
              <a:t>Evidence - SHS Humanities Rubric - Exceeds Standard</a:t>
            </a:r>
          </a:p>
        </p:txBody>
      </p:sp>
      <p:sp>
        <p:nvSpPr>
          <p:cNvPr id="117" name="Shape 117"/>
          <p:cNvSpPr txBox="1">
            <a:spLocks noGrp="1"/>
          </p:cNvSpPr>
          <p:nvPr>
            <p:ph type="body" idx="1"/>
          </p:nvPr>
        </p:nvSpPr>
        <p:spPr>
          <a:xfrm>
            <a:off x="311700" y="1254925"/>
            <a:ext cx="8520600" cy="3834000"/>
          </a:xfrm>
          <a:prstGeom prst="rect">
            <a:avLst/>
          </a:prstGeom>
        </p:spPr>
        <p:txBody>
          <a:bodyPr wrap="square" lIns="91425" tIns="91425" rIns="91425" bIns="91425" anchor="t" anchorCtr="0">
            <a:noAutofit/>
          </a:bodyPr>
          <a:lstStyle/>
          <a:p>
            <a:pPr marL="457200" lvl="0" indent="-368300" rtl="0">
              <a:spcBef>
                <a:spcPts val="0"/>
              </a:spcBef>
              <a:spcAft>
                <a:spcPts val="0"/>
              </a:spcAft>
              <a:buSzPct val="100000"/>
            </a:pPr>
            <a:r>
              <a:rPr lang="en" sz="2200"/>
              <a:t>-Biggest problem students have with the fall essay is evidence that only topically relates, but takes a BIG leap to link to the analysis</a:t>
            </a:r>
            <a:br>
              <a:rPr lang="en" sz="2200"/>
            </a:br>
            <a:r>
              <a:rPr lang="en" sz="2200"/>
              <a:t>Includes a setup (speaker &amp; situation)</a:t>
            </a:r>
          </a:p>
          <a:p>
            <a:pPr marL="457200" lvl="0" indent="-368300" rtl="0">
              <a:spcBef>
                <a:spcPts val="0"/>
              </a:spcBef>
              <a:spcAft>
                <a:spcPts val="0"/>
              </a:spcAft>
              <a:buSzPct val="100000"/>
            </a:pPr>
            <a:r>
              <a:rPr lang="en" sz="2200"/>
              <a:t>+Flows within sentence (alters quote if needed [   ] )</a:t>
            </a:r>
          </a:p>
          <a:p>
            <a:pPr marL="457200" lvl="0" indent="-368300" rtl="0">
              <a:spcBef>
                <a:spcPts val="0"/>
              </a:spcBef>
              <a:spcAft>
                <a:spcPts val="0"/>
              </a:spcAft>
              <a:buSzPct val="100000"/>
            </a:pPr>
            <a:r>
              <a:rPr lang="en" sz="2200"/>
              <a:t>+Includes only what is essential</a:t>
            </a:r>
          </a:p>
          <a:p>
            <a:pPr marL="457200" lvl="0" indent="-368300" rtl="0">
              <a:spcBef>
                <a:spcPts val="0"/>
              </a:spcBef>
              <a:spcAft>
                <a:spcPts val="0"/>
              </a:spcAft>
              <a:buSzPct val="100000"/>
            </a:pPr>
            <a:r>
              <a:rPr lang="en" sz="2200"/>
              <a:t>+Is integrated so as to eliminate redundancies </a:t>
            </a:r>
            <a:br>
              <a:rPr lang="en" sz="2200"/>
            </a:br>
            <a:endParaRPr lang="en" sz="2200"/>
          </a:p>
          <a:p>
            <a:pPr lvl="0" rtl="0">
              <a:spcBef>
                <a:spcPts val="1000"/>
              </a:spcBef>
              <a:buNone/>
            </a:pPr>
            <a:r>
              <a:rPr lang="en" sz="1200"/>
              <a:t>SHS Humanities Rubric 2017-18 </a:t>
            </a:r>
            <a:r>
              <a:rPr lang="en" sz="1200" u="sng">
                <a:solidFill>
                  <a:schemeClr val="hlink"/>
                </a:solidFill>
                <a:hlinkClick r:id="rId3"/>
              </a:rPr>
              <a:t>https://drive.google.com/file/d/0B-yxG_LkDfzRZVFMdVlVNGxhTlU/view?usp=sharing</a:t>
            </a:r>
          </a:p>
          <a:p>
            <a:pPr lvl="0" rtl="0">
              <a:spcBef>
                <a:spcPts val="1000"/>
              </a:spcBef>
              <a:buNone/>
            </a:pPr>
            <a:endParaRPr sz="2200"/>
          </a:p>
          <a:p>
            <a:pPr lvl="0" rtl="0">
              <a:spcBef>
                <a:spcPts val="0"/>
              </a:spcBef>
              <a:buNone/>
            </a:pPr>
            <a:endParaRPr sz="2200"/>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75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Oswald</vt:lpstr>
      <vt:lpstr>Arial</vt:lpstr>
      <vt:lpstr>Wingdings</vt:lpstr>
      <vt:lpstr>Source Code Pro</vt:lpstr>
      <vt:lpstr>Verdana</vt:lpstr>
      <vt:lpstr>Modern Writer</vt:lpstr>
      <vt:lpstr>Analysis &amp; Evidence  Basics #1</vt:lpstr>
      <vt:lpstr>Analysis Essay - What is it?</vt:lpstr>
      <vt:lpstr>Analysis Essay - What is it?</vt:lpstr>
      <vt:lpstr>Analysis - a metaphor...</vt:lpstr>
      <vt:lpstr>Analysis - Methods</vt:lpstr>
      <vt:lpstr>Analysis - Evaluate Sources &amp; Text Evidence</vt:lpstr>
      <vt:lpstr>Analysis - SHS Humanities Rubric</vt:lpstr>
      <vt:lpstr>Evidence - SHS Humanities Rubric - Exceeds Standard</vt:lpstr>
      <vt:lpstr>Evidence - SHS Humanities Rubric - Exceeds Standard</vt:lpstr>
      <vt:lpstr>Analysis - SHS Humanities Rubric - Exceeds Standard</vt:lpstr>
      <vt:lpstr>Analysis - SHS Humanities Rubric - Exceeds Standard</vt:lpstr>
      <vt:lpstr>The Problematic</vt:lpstr>
      <vt:lpstr>The Good</vt:lpstr>
      <vt:lpstr>Evidence</vt:lpstr>
      <vt:lpstr>Analysis - Macbeth Quote Analysis - What’s not/working?</vt:lpstr>
      <vt:lpstr>Analysis - Macbeth Quote Analysis - What’s not/working?</vt:lpstr>
      <vt:lpstr>Analysis - Macbeth Quote Analysis - What’s not/working?</vt:lpstr>
      <vt:lpstr>Analysis - Macbeth Quote Analysis - What’s not/working?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&amp; Evidence  Basics #1</dc:title>
  <dc:creator>Morales, Katheryne    SHS - Staff</dc:creator>
  <cp:lastModifiedBy>Maners, Allison SHS Staff</cp:lastModifiedBy>
  <cp:revision>1</cp:revision>
  <dcterms:modified xsi:type="dcterms:W3CDTF">2017-11-03T21:19:10Z</dcterms:modified>
</cp:coreProperties>
</file>