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43" r:id="rId2"/>
    <p:sldMasterId id="2147483755" r:id="rId3"/>
  </p:sldMasterIdLst>
  <p:notesMasterIdLst>
    <p:notesMasterId r:id="rId13"/>
  </p:notesMasterIdLst>
  <p:sldIdLst>
    <p:sldId id="271" r:id="rId4"/>
    <p:sldId id="272" r:id="rId5"/>
    <p:sldId id="287" r:id="rId6"/>
    <p:sldId id="286" r:id="rId7"/>
    <p:sldId id="278" r:id="rId8"/>
    <p:sldId id="279" r:id="rId9"/>
    <p:sldId id="282" r:id="rId10"/>
    <p:sldId id="288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94721" autoAdjust="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A59960-990C-4CD9-B0FE-FD9B4EA29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F91E7-B5C9-4DC5-9F7D-E55931C2DC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E114E-F1D9-4233-AD08-A32E67A4E8B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0C9C3-00AF-4D83-9EE2-99CC7225189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12663-BC84-4C94-BAEE-EB0D54D130D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7B0F5-B242-489D-A048-A6A06A60DD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8104B4-CA5B-4C9F-B9DD-BD7FF5EE75D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6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8104B4-CA5B-4C9F-B9DD-BD7FF5EE75D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4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57AC-F222-4E37-8994-F2AC3807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08C7-7FA1-47B5-B52F-69753B32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B899-6ECE-40E8-8FB6-7E160188F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A5B16-173F-4E15-A686-7BDD0259C2D8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30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6B50-73F2-4A02-9E36-CC1D10D6F24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1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EC4C-419A-4034-AB53-2B34F4B0791C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8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070F-4548-4434-B665-4D6526C0AFB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9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6101-BC83-4BC5-8348-3E37C1E34E6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88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17D0-AED3-4BF9-B092-2F7BEEA1066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43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6135-43B9-42A3-B3B2-609BFAE995A0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80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4F09-539F-4A52-8E6F-6BDD94B46F2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5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5137-529C-4A45-9609-4375EE3E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0C0DC-5CE5-4C99-820B-14DA757943F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5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59C5-4C6C-4F8C-BF5B-2227C682EB3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55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829A-D960-4BC0-9D0D-2694E570DD1A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92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85D1B-4355-493F-B957-F8E2D5935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43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D8F7-75CA-4796-BDDD-1F9BD77F6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110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BE6482-F9B4-44DD-8A6D-275152E98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992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487B-A10E-43CB-90D0-052E9B294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138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73EFE-D9C5-43FA-BC46-32F3CAE8E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000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7F25D-B671-4327-8A8E-BB4392979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7902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B3E1C-8430-48F1-8AF1-1A954C265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7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FC96-C8BC-41B2-B24C-E68DAA234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1580-9EED-4E0D-8B1E-C63A9A57C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558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2C320B62-E764-45B6-AB31-838DA8175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701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822D-BBFF-4F12-8152-02B9B5D72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817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7D890-DED5-475F-AFAC-FC52B36C5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6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8836-AA2D-4A66-8606-D84FDD5B5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2CBC-C77A-4E69-B6FF-634561F9B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04EA-E614-46F0-BD3E-5A141F01E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56DF-5A83-419A-A4FB-FD50B9857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52A6-4772-4164-AA9A-AA6F22370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985FB-26FD-4D5B-BEDB-20F04E461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577534C3-9F71-4902-BFB9-C21838926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2" r:id="rId2"/>
    <p:sldLayoutId id="2147483738" r:id="rId3"/>
    <p:sldLayoutId id="2147483733" r:id="rId4"/>
    <p:sldLayoutId id="2147483734" r:id="rId5"/>
    <p:sldLayoutId id="2147483735" r:id="rId6"/>
    <p:sldLayoutId id="2147483739" r:id="rId7"/>
    <p:sldLayoutId id="2147483740" r:id="rId8"/>
    <p:sldLayoutId id="2147483741" r:id="rId9"/>
    <p:sldLayoutId id="2147483736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871E701-ACBC-4629-AFBF-66752282012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7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8CCFCBA0-EE28-4D0C-8D3C-AC2142D7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38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Outlining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sz="2800" b="1" smtClean="0"/>
              <a:t>General Rules and Reminders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Purpose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08176"/>
            <a:ext cx="8991600" cy="529742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The purpose of an outline is to get all of your ideas organized before writing the paper to help ensure</a:t>
            </a:r>
          </a:p>
          <a:p>
            <a:pPr lvl="1" eaLnBrk="1" hangingPunct="1"/>
            <a:r>
              <a:rPr lang="en-US" sz="2600" b="1" dirty="0" smtClean="0"/>
              <a:t>Your ideas are clear</a:t>
            </a:r>
          </a:p>
          <a:p>
            <a:pPr lvl="1" eaLnBrk="1" hangingPunct="1"/>
            <a:r>
              <a:rPr lang="en-US" sz="2600" b="1" dirty="0" smtClean="0"/>
              <a:t>Your sub-arguments are supported</a:t>
            </a:r>
          </a:p>
          <a:p>
            <a:pPr lvl="1" eaLnBrk="1" hangingPunct="1"/>
            <a:r>
              <a:rPr lang="en-US" sz="2600" b="1" dirty="0" smtClean="0"/>
              <a:t>Your argument is laid out in logical order</a:t>
            </a:r>
          </a:p>
          <a:p>
            <a:pPr eaLnBrk="1" hangingPunct="1"/>
            <a:r>
              <a:rPr lang="en-US" sz="2800" b="1" dirty="0" smtClean="0">
                <a:solidFill>
                  <a:srgbClr val="002060"/>
                </a:solidFill>
              </a:rPr>
              <a:t>An outline is structure the BODY of your paper. Do not outline your introduction or conclusion.</a:t>
            </a:r>
          </a:p>
          <a:p>
            <a:pPr eaLnBrk="1" hangingPunct="1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Your research question and thesis statement must be at the TOP of your outline.  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Every part of your outline must connect back to your thesis statement.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pitchFamily="34" charset="0"/>
              </a:rPr>
              <a:t>General Outlining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8991600" cy="52212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latin typeface="Candara" pitchFamily="34" charset="0"/>
              </a:rPr>
              <a:t>All outlines should have the thesis as the first component.</a:t>
            </a:r>
          </a:p>
          <a:p>
            <a:pPr lvl="1">
              <a:defRPr/>
            </a:pPr>
            <a:r>
              <a:rPr lang="en-US" sz="2400" b="1" dirty="0" smtClean="0">
                <a:latin typeface="Candara" pitchFamily="34" charset="0"/>
              </a:rPr>
              <a:t> Without the main thesis present, the rest of the outline has little meaning. 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ndara" pitchFamily="34" charset="0"/>
              </a:rPr>
              <a:t>Introductions and conclusions are not a part of a formal MLA outline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ndara" pitchFamily="34" charset="0"/>
              </a:rPr>
              <a:t>You will only outline the BODY of the paper.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A formal outline has complete sentences for the thesis statement and the topic sentences</a:t>
            </a:r>
          </a:p>
          <a:p>
            <a:pPr lvl="1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The other components of the outline should be complete pieces of information, but do not necessarily have to be in sentence structure.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	</a:t>
            </a:r>
            <a:endParaRPr lang="en-US" sz="2000" dirty="0" smtClean="0">
              <a:solidFill>
                <a:srgbClr val="9900CC"/>
              </a:solidFill>
            </a:endParaRP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9900CC"/>
                </a:solidFill>
              </a:rPr>
              <a:t>		</a:t>
            </a:r>
          </a:p>
          <a:p>
            <a:pPr>
              <a:buFontTx/>
              <a:buNone/>
              <a:defRPr/>
            </a:pPr>
            <a:r>
              <a:rPr lang="en-US" sz="2400" dirty="0" smtClean="0">
                <a:solidFill>
                  <a:srgbClr val="9900CC"/>
                </a:solidFill>
              </a:rPr>
              <a:t>	</a:t>
            </a:r>
          </a:p>
          <a:p>
            <a:pPr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7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Format, a three-level outline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Research Question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Thesis</a:t>
            </a: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Title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I. First Level </a:t>
            </a:r>
            <a:r>
              <a:rPr lang="en-US" i="1" dirty="0" smtClean="0"/>
              <a:t>(body thesis)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A. Second Level </a:t>
            </a:r>
            <a:r>
              <a:rPr lang="en-US" i="1" dirty="0" smtClean="0"/>
              <a:t>(evidence)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1. Third Level </a:t>
            </a:r>
            <a:r>
              <a:rPr lang="en-US" i="1" dirty="0" smtClean="0"/>
              <a:t>(further </a:t>
            </a:r>
            <a:r>
              <a:rPr lang="en-US" i="1" dirty="0" err="1" smtClean="0"/>
              <a:t>evidence,context</a:t>
            </a:r>
            <a:r>
              <a:rPr lang="en-US" i="1" dirty="0" smtClean="0"/>
              <a:t> </a:t>
            </a:r>
            <a:r>
              <a:rPr lang="en-US" b="1" i="1" dirty="0" smtClean="0"/>
              <a:t>or</a:t>
            </a:r>
            <a:r>
              <a:rPr lang="en-US" i="1" dirty="0" smtClean="0"/>
              <a:t> connection of evidence to body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              thesis – </a:t>
            </a:r>
            <a:r>
              <a:rPr lang="en-US" i="1" dirty="0" err="1" smtClean="0"/>
              <a:t>ie</a:t>
            </a:r>
            <a:r>
              <a:rPr lang="en-US" i="1" dirty="0" smtClean="0"/>
              <a:t>: analysis)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B. Second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1. Third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2. Third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C. Second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II. First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A. Second Level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1. Third Level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2. Third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B. Second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1. Third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2. Third Level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C00000"/>
                </a:solidFill>
              </a:rPr>
              <a:t>Citations at 2</a:t>
            </a:r>
            <a:r>
              <a:rPr lang="en-US" sz="38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3800" b="1" dirty="0" smtClean="0">
                <a:solidFill>
                  <a:srgbClr val="C00000"/>
                </a:solidFill>
              </a:rPr>
              <a:t> and 3</a:t>
            </a:r>
            <a:r>
              <a:rPr lang="en-US" sz="3800" b="1" baseline="30000" dirty="0" smtClean="0">
                <a:solidFill>
                  <a:srgbClr val="C00000"/>
                </a:solidFill>
              </a:rPr>
              <a:t>rd</a:t>
            </a:r>
            <a:r>
              <a:rPr lang="en-US" sz="3800" b="1" dirty="0" smtClean="0">
                <a:solidFill>
                  <a:srgbClr val="C00000"/>
                </a:solidFill>
              </a:rPr>
              <a:t> level as appropriate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800" b="1" dirty="0" smtClean="0">
                <a:solidFill>
                  <a:srgbClr val="A50021"/>
                </a:solidFill>
              </a:rPr>
              <a:t>Every subordinate level must directly support the level above it.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Full Sentence Outlines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257799"/>
          </a:xfrm>
        </p:spPr>
        <p:txBody>
          <a:bodyPr/>
          <a:lstStyle/>
          <a:p>
            <a:pPr marL="342900" indent="-342900" eaLnBrk="1" hangingPunct="1"/>
            <a:r>
              <a:rPr lang="en-US" b="1" dirty="0" smtClean="0"/>
              <a:t>At the Roman numeral level </a:t>
            </a:r>
            <a:r>
              <a:rPr lang="en-US" sz="2400" b="1" dirty="0" smtClean="0"/>
              <a:t>(I, II, III, IV, etc.) </a:t>
            </a:r>
            <a:r>
              <a:rPr lang="en-US" b="1" dirty="0" smtClean="0"/>
              <a:t>of your outline (level one), you will have a full sentence</a:t>
            </a:r>
          </a:p>
          <a:p>
            <a:pPr marL="635000" lvl="1" indent="-342900" eaLnBrk="1" hangingPunct="1"/>
            <a:r>
              <a:rPr lang="en-US" b="1" dirty="0" smtClean="0">
                <a:solidFill>
                  <a:srgbClr val="002060"/>
                </a:solidFill>
              </a:rPr>
              <a:t>The Roman numeral levels of your outline are your body theses/topic sentences</a:t>
            </a:r>
          </a:p>
          <a:p>
            <a:pPr marL="635000" lvl="1" indent="-342900" eaLnBrk="1" hangingPunct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These may or may not correspond to the paragraphs of your paper</a:t>
            </a:r>
          </a:p>
          <a:p>
            <a:pPr marL="900113" lvl="2" indent="-342900" eaLnBrk="1" hangingPunct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You may have more paragraphs than Roman numerals this is because some body theses lend themselves to more than one paragraph of information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Full Sentence Outlines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/>
          <a:lstStyle/>
          <a:p>
            <a:pPr marL="342900" indent="-342900" eaLnBrk="1" hangingPunct="1"/>
            <a:r>
              <a:rPr lang="en-US" sz="2800" b="1" dirty="0" smtClean="0"/>
              <a:t>The only complete sentences you must have are your body theses statements (BTS) / topic sentences (TS) and your thesis statement. </a:t>
            </a:r>
          </a:p>
          <a:p>
            <a:pPr marL="342900" indent="-342900" eaLnBrk="1" hangingPunct="1"/>
            <a:r>
              <a:rPr lang="en-US" sz="2800" b="1" dirty="0" smtClean="0">
                <a:solidFill>
                  <a:srgbClr val="002060"/>
                </a:solidFill>
              </a:rPr>
              <a:t>Topic sentences should be general enough to address ALL the information in the paragraph.</a:t>
            </a:r>
          </a:p>
          <a:p>
            <a:pPr marL="342900" indent="-342900" eaLnBrk="1" hangingPunct="1"/>
            <a:r>
              <a:rPr lang="en-US" sz="2800" b="1" dirty="0" smtClean="0">
                <a:solidFill>
                  <a:srgbClr val="002060"/>
                </a:solidFill>
              </a:rPr>
              <a:t>Your BTS must be an argument point. They also must have a DIRECT and CLEAR connection to your thesis. </a:t>
            </a:r>
          </a:p>
          <a:p>
            <a:pPr marL="342900" indent="-342900" eaLnBrk="1" hangingPunct="1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Remember you are outlining the ARGUMENT POINTS of your paper not necessarily the paragraphs of your paper. </a:t>
            </a:r>
          </a:p>
          <a:p>
            <a:pPr marL="742950" lvl="1" indent="-285750" eaLnBrk="1" hangingPunct="1"/>
            <a:r>
              <a:rPr lang="en-US" b="1" dirty="0" smtClean="0">
                <a:solidFill>
                  <a:srgbClr val="C00000"/>
                </a:solidFill>
              </a:rPr>
              <a:t>EACH ROMAN NUMERAL WILL NOT AUTOMATICALLY EQUAL ONE PARAGRAPH.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Marcella May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Ms. Maners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European Studies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1 March 2020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Evergreen versus Aloha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Is Washington really the best place to live?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The state of Washington is better than the state of Hawaii.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I. Hawaii is called the Aloha State and while there is much to appreciate about the area, it is a difficult place to live.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A. definition of Aloha (Smith 34)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B. positive attributes </a:t>
            </a:r>
            <a:r>
              <a:rPr lang="en-US" sz="1800" b="1" i="1" dirty="0" smtClean="0">
                <a:solidFill>
                  <a:srgbClr val="C00000"/>
                </a:solidFill>
              </a:rPr>
              <a:t>(there should  be actual evidence here in your outline, ditto for all capital letters below)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C. difficulties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b="1" dirty="0" smtClean="0"/>
              <a:t>II. Washington has so much to offer and the mild temperature is very welcoming to exploring and adventure.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A. physical features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B. weather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III. The global location and proximity of Washington is much more convenient for traveling than Hawaii.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A. travel by car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	B. air travel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52400" y="22860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</a:rPr>
              <a:t>A Two-Level </a:t>
            </a:r>
            <a:r>
              <a:rPr lang="en-US" sz="4400" b="1" dirty="0" smtClean="0">
                <a:solidFill>
                  <a:srgbClr val="FFC000"/>
                </a:solidFill>
              </a:rPr>
              <a:t>Outline (sample)</a:t>
            </a:r>
            <a:endParaRPr lang="en-US" sz="28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What’s Due on Thursday, 11/1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991600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You will have a typed three level outline.  Include the following in your </a:t>
            </a:r>
            <a:r>
              <a:rPr lang="en-US" altLang="en-US" sz="2400" b="1" u="sng" dirty="0" smtClean="0"/>
              <a:t>typed outline</a:t>
            </a:r>
            <a:r>
              <a:rPr lang="en-US" altLang="en-US" sz="2400" b="1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200" b="1" dirty="0" smtClean="0">
                <a:solidFill>
                  <a:srgbClr val="002060"/>
                </a:solidFill>
              </a:rPr>
              <a:t>1) Full MLA Heading, Title, Research Question, Thesis at the top of the outline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b="1" dirty="0" smtClean="0">
                <a:solidFill>
                  <a:srgbClr val="002060"/>
                </a:solidFill>
              </a:rPr>
              <a:t>2) Level One - Roman Numerals: Body Thesis (a complete sentence and be absolutely sure that this sentence directly relates to your thesis)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b="1" dirty="0" smtClean="0">
                <a:solidFill>
                  <a:srgbClr val="002060"/>
                </a:solidFill>
              </a:rPr>
              <a:t>3) Level Two - Capital Letters: Think Evidence/Support/Facts (and be absolutely sure that the evidence relates to your body thesis)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b="1" dirty="0" smtClean="0">
                <a:solidFill>
                  <a:srgbClr val="002060"/>
                </a:solidFill>
              </a:rPr>
              <a:t>4) Level Three – Arabic Numerals: Analysis (this should connect directly to your evidence and thesis)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Notes: </a:t>
            </a:r>
          </a:p>
          <a:p>
            <a:pPr marL="698500" indent="-533400" eaLnBrk="1" hangingPunct="1">
              <a:lnSpc>
                <a:spcPct val="80000"/>
              </a:lnSpc>
            </a:pPr>
            <a:r>
              <a:rPr lang="en-US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Outlines do not need to be double spaced</a:t>
            </a:r>
          </a:p>
          <a:p>
            <a:pPr marL="698500" indent="-533400" eaLnBrk="1" hangingPunct="1">
              <a:lnSpc>
                <a:spcPct val="80000"/>
              </a:lnSpc>
            </a:pPr>
            <a:r>
              <a:rPr lang="en-US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For all researched information – </a:t>
            </a:r>
            <a:r>
              <a:rPr lang="en-US" alt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cite the source</a:t>
            </a:r>
            <a:r>
              <a:rPr lang="en-US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in your outline as though you are citing in an essay</a:t>
            </a:r>
          </a:p>
          <a:p>
            <a:pPr marL="698500" indent="-533400" eaLnBrk="1" hangingPunct="1">
              <a:lnSpc>
                <a:spcPct val="80000"/>
              </a:lnSpc>
            </a:pPr>
            <a:r>
              <a:rPr lang="en-US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You may include a works cited page for feedback for your editor, but note, this will be a requirement when your final paper is turned in. </a:t>
            </a:r>
          </a:p>
        </p:txBody>
      </p:sp>
    </p:spTree>
    <p:extLst>
      <p:ext uri="{BB962C8B-B14F-4D97-AF65-F5344CB8AC3E}">
        <p14:creationId xmlns:p14="http://schemas.microsoft.com/office/powerpoint/2010/main" val="315860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What’s Due on Friday, 11/2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4419600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u="sng" dirty="0" smtClean="0"/>
              <a:t>Works Cited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200" b="1" dirty="0" smtClean="0"/>
              <a:t>This is NOT a bibliography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200" b="1" dirty="0" smtClean="0"/>
              <a:t>Transfer in to Word from Noodle Tools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200" b="1" u="sng" dirty="0" smtClean="0">
                <a:solidFill>
                  <a:srgbClr val="002060"/>
                </a:solidFill>
              </a:rPr>
              <a:t>OPVCL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200" b="1" dirty="0" smtClean="0">
                <a:solidFill>
                  <a:srgbClr val="002060"/>
                </a:solidFill>
              </a:rPr>
              <a:t>Chart only (found on website) – do not need to write a paragraph – you will do that next year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200" b="1" dirty="0" smtClean="0">
                <a:solidFill>
                  <a:srgbClr val="002060"/>
                </a:solidFill>
              </a:rPr>
              <a:t>Read extra handouts under “General Writing”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200" b="1" dirty="0" smtClean="0">
                <a:solidFill>
                  <a:srgbClr val="002060"/>
                </a:solidFill>
              </a:rPr>
              <a:t>This is your first step in to this – ask questions!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 OPVCL for 2 sources: </a:t>
            </a:r>
          </a:p>
          <a:p>
            <a:pPr marL="990600" lvl="1" indent="-5334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Your primary source or JSTOR source</a:t>
            </a:r>
          </a:p>
          <a:p>
            <a:pPr marL="990600" lvl="1" indent="-5334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One of your secondary sources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524000"/>
            <a:ext cx="4219890" cy="528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83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456</TotalTime>
  <Words>794</Words>
  <Application>Microsoft Office PowerPoint</Application>
  <PresentationFormat>On-screen Show (4:3)</PresentationFormat>
  <Paragraphs>102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Candara</vt:lpstr>
      <vt:lpstr>Corbel</vt:lpstr>
      <vt:lpstr>Wingdings</vt:lpstr>
      <vt:lpstr>Wingdings 2</vt:lpstr>
      <vt:lpstr>Wingdings 3</vt:lpstr>
      <vt:lpstr>Module</vt:lpstr>
      <vt:lpstr>1_Module</vt:lpstr>
      <vt:lpstr>2_Module</vt:lpstr>
      <vt:lpstr>Outlining</vt:lpstr>
      <vt:lpstr>Purpose</vt:lpstr>
      <vt:lpstr>General Outlining Format</vt:lpstr>
      <vt:lpstr>The Format, a three-level outline</vt:lpstr>
      <vt:lpstr>Full Sentence Outlines</vt:lpstr>
      <vt:lpstr>Full Sentence Outlines</vt:lpstr>
      <vt:lpstr>PowerPoint Presentation</vt:lpstr>
      <vt:lpstr>What’s Due on Thursday, 11/1</vt:lpstr>
      <vt:lpstr>What’s Due on Friday, 11/2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</dc:title>
  <dc:creator>ruthfrindellm</dc:creator>
  <cp:lastModifiedBy>Maners, Allison SHS Staff</cp:lastModifiedBy>
  <cp:revision>42</cp:revision>
  <dcterms:created xsi:type="dcterms:W3CDTF">2008-02-11T22:38:04Z</dcterms:created>
  <dcterms:modified xsi:type="dcterms:W3CDTF">2018-10-29T21:51:16Z</dcterms:modified>
</cp:coreProperties>
</file>