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F07150C-3623-4FFC-93BF-17519FC36DF8}" type="datetimeFigureOut">
              <a:rPr lang="en-US" smtClean="0">
                <a:solidFill>
                  <a:prstClr val="white">
                    <a:tint val="95000"/>
                  </a:prstClr>
                </a:solidFill>
              </a:rPr>
              <a:pPr/>
              <a:t>2/14/2018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72893843-6ED8-430D-8223-DAB7CE508239}" type="slidenum">
              <a:rPr lang="en-US" smtClean="0">
                <a:solidFill>
                  <a:prstClr val="white">
                    <a:tint val="95000"/>
                  </a:prstClr>
                </a:solidFill>
              </a: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327434279"/>
      </p:ext>
    </p:extLst>
  </p:cSld>
  <p:clrMapOvr>
    <a:overrideClrMapping bg1="dk1" tx1="lt1" bg2="dk2" tx2="lt2" accent1="accent1" accent2="accent2" accent3="accent3" accent4="accent4" accent5="accent5" accent6="accent6" hlink="hlink" folHlink="folHlink"/>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07150C-3623-4FFC-93BF-17519FC36DF8}" type="datetimeFigureOut">
              <a:rPr lang="en-US" smtClean="0">
                <a:solidFill>
                  <a:prstClr val="black">
                    <a:tint val="95000"/>
                  </a:prstClr>
                </a:solidFill>
              </a:rPr>
              <a:pPr/>
              <a:t>2/14/2018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72893843-6ED8-430D-8223-DAB7CE50823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416013062"/>
      </p:ext>
    </p:extLst>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bwMode="ltGray">
          <a:xfrm>
            <a:off x="6647688"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6781800" y="274642"/>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07150C-3623-4FFC-93BF-17519FC36DF8}" type="datetimeFigureOut">
              <a:rPr lang="en-US" smtClean="0">
                <a:solidFill>
                  <a:prstClr val="black">
                    <a:tint val="95000"/>
                  </a:prstClr>
                </a:solidFill>
              </a:rPr>
              <a:pPr/>
              <a:t>2/14/2018</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61"/>
            <a:ext cx="3836404" cy="365125"/>
          </a:xfrm>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72893843-6ED8-430D-8223-DAB7CE50823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43011110"/>
      </p:ext>
    </p:extLst>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07150C-3623-4FFC-93BF-17519FC36DF8}" type="datetimeFigureOut">
              <a:rPr lang="en-US" smtClean="0">
                <a:solidFill>
                  <a:prstClr val="black">
                    <a:tint val="95000"/>
                  </a:prstClr>
                </a:solidFill>
              </a:rPr>
              <a:pPr/>
              <a:t>2/14/2018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72893843-6ED8-430D-8223-DAB7CE50823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125464566"/>
      </p:ext>
    </p:extLst>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07150C-3623-4FFC-93BF-17519FC36DF8}" type="datetimeFigureOut">
              <a:rPr lang="en-US" smtClean="0">
                <a:solidFill>
                  <a:prstClr val="white">
                    <a:tint val="95000"/>
                  </a:prstClr>
                </a:solidFill>
              </a:rPr>
              <a:pPr/>
              <a:t>2/14/2018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72893843-6ED8-430D-8223-DAB7CE508239}" type="slidenum">
              <a:rPr lang="en-US" smtClean="0">
                <a:solidFill>
                  <a:prstClr val="white">
                    <a:tint val="95000"/>
                  </a:prstClr>
                </a:solidFill>
              </a:rPr>
              <a:pPr/>
              <a:t>‹#›</a:t>
            </a:fld>
            <a:endParaRPr lang="en-US">
              <a:solidFill>
                <a:prstClr val="white">
                  <a:tint val="95000"/>
                </a:prstClr>
              </a:solidFill>
            </a:endParaRPr>
          </a:p>
        </p:txBody>
      </p:sp>
    </p:spTree>
    <p:extLst>
      <p:ext uri="{BB962C8B-B14F-4D97-AF65-F5344CB8AC3E}">
        <p14:creationId xmlns:p14="http://schemas.microsoft.com/office/powerpoint/2010/main" val="4246203386"/>
      </p:ext>
    </p:extLst>
  </p:cSld>
  <p:clrMapOvr>
    <a:overrideClrMapping bg1="dk1" tx1="lt1" bg2="dk2" tx2="lt2" accent1="accent1" accent2="accent2" accent3="accent3" accent4="accent4" accent5="accent5" accent6="accent6" hlink="hlink" folHlink="folHlink"/>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07150C-3623-4FFC-93BF-17519FC36DF8}" type="datetimeFigureOut">
              <a:rPr lang="en-US" smtClean="0">
                <a:solidFill>
                  <a:prstClr val="black">
                    <a:tint val="95000"/>
                  </a:prstClr>
                </a:solidFill>
              </a:rPr>
              <a:pPr/>
              <a:t>2/14/2018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72893843-6ED8-430D-8223-DAB7CE50823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242060679"/>
      </p:ext>
    </p:extLst>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9"/>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698989"/>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07150C-3623-4FFC-93BF-17519FC36DF8}" type="datetimeFigureOut">
              <a:rPr lang="en-US" smtClean="0">
                <a:solidFill>
                  <a:prstClr val="black">
                    <a:tint val="95000"/>
                  </a:prstClr>
                </a:solidFill>
              </a:rPr>
              <a:pPr/>
              <a:t>2/14/2018</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fld id="{72893843-6ED8-430D-8223-DAB7CE50823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917223740"/>
      </p:ext>
    </p:extLst>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07150C-3623-4FFC-93BF-17519FC36DF8}" type="datetimeFigureOut">
              <a:rPr lang="en-US" smtClean="0">
                <a:solidFill>
                  <a:prstClr val="black">
                    <a:tint val="95000"/>
                  </a:prstClr>
                </a:solidFill>
              </a:rPr>
              <a:pPr/>
              <a:t>2/14/2018</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fld id="{72893843-6ED8-430D-8223-DAB7CE50823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320596648"/>
      </p:ext>
    </p:extLst>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7150C-3623-4FFC-93BF-17519FC36DF8}" type="datetimeFigureOut">
              <a:rPr lang="en-US" smtClean="0">
                <a:solidFill>
                  <a:prstClr val="black">
                    <a:tint val="95000"/>
                  </a:prstClr>
                </a:solidFill>
              </a:rPr>
              <a:pPr/>
              <a:t>2/14/2018</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fld id="{72893843-6ED8-430D-8223-DAB7CE50823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905562126"/>
      </p:ext>
    </p:extLst>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8" y="1743134"/>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07150C-3623-4FFC-93BF-17519FC36DF8}" type="datetimeFigureOut">
              <a:rPr lang="en-US" smtClean="0">
                <a:solidFill>
                  <a:prstClr val="black">
                    <a:tint val="95000"/>
                  </a:prstClr>
                </a:solidFill>
              </a:rPr>
              <a:pPr/>
              <a:t>2/14/2018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72893843-6ED8-430D-8223-DAB7CE508239}"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420734697"/>
      </p:ext>
    </p:extLst>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3"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6"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F07150C-3623-4FFC-93BF-17519FC36DF8}" type="datetimeFigureOut">
              <a:rPr lang="en-US" smtClean="0">
                <a:solidFill>
                  <a:prstClr val="black">
                    <a:tint val="95000"/>
                  </a:prstClr>
                </a:solidFill>
              </a:rPr>
              <a:pPr/>
              <a:t>2/14/2018</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72893843-6ED8-430D-8223-DAB7CE50823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403258695"/>
      </p:ext>
    </p:extLst>
  </p:cSld>
  <p:clrMapOvr>
    <a:overrideClrMapping bg1="lt1" tx1="dk1" bg2="lt2" tx2="dk2" accent1="accent1" accent2="accent2" accent3="accent3" accent4="accent4" accent5="accent5" accent6="accent6" hlink="hlink" folHlink="folHlink"/>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bwMode="ltGray">
          <a:xfrm>
            <a:off x="1" y="2"/>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3"/>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F07150C-3623-4FFC-93BF-17519FC36DF8}" type="datetimeFigureOut">
              <a:rPr lang="en-US" smtClean="0">
                <a:solidFill>
                  <a:prstClr val="black">
                    <a:tint val="95000"/>
                  </a:prstClr>
                </a:solidFill>
                <a:ea typeface="MS PGothic" pitchFamily="34" charset="-128"/>
              </a:rPr>
              <a:pPr/>
              <a:t>2/14/2018</a:t>
            </a:fld>
            <a:endParaRPr lang="en-US">
              <a:solidFill>
                <a:prstClr val="black">
                  <a:tint val="95000"/>
                </a:prstClr>
              </a:solidFill>
              <a:ea typeface="MS PGothic" pitchFamily="34" charset="-128"/>
            </a:endParaRPr>
          </a:p>
        </p:txBody>
      </p:sp>
      <p:sp>
        <p:nvSpPr>
          <p:cNvPr id="5" name="Footer Placeholder 4"/>
          <p:cNvSpPr>
            <a:spLocks noGrp="1"/>
          </p:cNvSpPr>
          <p:nvPr>
            <p:ph type="ftr" sz="quarter" idx="3"/>
          </p:nvPr>
        </p:nvSpPr>
        <p:spPr>
          <a:xfrm>
            <a:off x="2640597"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solidFill>
                <a:prstClr val="black">
                  <a:tint val="95000"/>
                </a:prstClr>
              </a:solidFill>
              <a:ea typeface="MS PGothic" pitchFamily="34" charset="-128"/>
            </a:endParaRPr>
          </a:p>
        </p:txBody>
      </p:sp>
      <p:sp>
        <p:nvSpPr>
          <p:cNvPr id="6" name="Slide Number Placeholder 5"/>
          <p:cNvSpPr>
            <a:spLocks noGrp="1"/>
          </p:cNvSpPr>
          <p:nvPr>
            <p:ph type="sldNum" sz="quarter" idx="4"/>
          </p:nvPr>
        </p:nvSpPr>
        <p:spPr>
          <a:xfrm>
            <a:off x="8204397"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2893843-6ED8-430D-8223-DAB7CE508239}" type="slidenum">
              <a:rPr lang="en-US" smtClean="0">
                <a:solidFill>
                  <a:prstClr val="black">
                    <a:tint val="95000"/>
                  </a:prstClr>
                </a:solidFill>
                <a:ea typeface="MS PGothic" pitchFamily="34" charset="-128"/>
              </a:rPr>
              <a:pPr/>
              <a:t>‹#›</a:t>
            </a:fld>
            <a:endParaRPr lang="en-US">
              <a:solidFill>
                <a:prstClr val="black">
                  <a:tint val="95000"/>
                </a:prstClr>
              </a:solidFill>
              <a:ea typeface="MS PGothic" pitchFamily="34" charset="-128"/>
            </a:endParaRPr>
          </a:p>
        </p:txBody>
      </p:sp>
    </p:spTree>
    <p:extLst>
      <p:ext uri="{BB962C8B-B14F-4D97-AF65-F5344CB8AC3E}">
        <p14:creationId xmlns:p14="http://schemas.microsoft.com/office/powerpoint/2010/main" val="3343822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Introductions </a:t>
            </a:r>
            <a:r>
              <a:rPr lang="en-US" dirty="0" smtClean="0"/>
              <a:t>&amp; Conclusions</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2018 Sophomore Project Essay </a:t>
            </a:r>
            <a:r>
              <a:rPr lang="en-US" smtClean="0"/>
              <a:t>– </a:t>
            </a:r>
            <a:r>
              <a:rPr lang="en-US" smtClean="0"/>
              <a:t>Maners/McGoorty-Morales </a:t>
            </a:r>
            <a:r>
              <a:rPr lang="en-US" dirty="0" smtClean="0"/>
              <a:t>Block</a:t>
            </a:r>
            <a:endParaRPr lang="en-US" dirty="0"/>
          </a:p>
        </p:txBody>
      </p:sp>
    </p:spTree>
    <p:extLst>
      <p:ext uri="{BB962C8B-B14F-4D97-AF65-F5344CB8AC3E}">
        <p14:creationId xmlns:p14="http://schemas.microsoft.com/office/powerpoint/2010/main" val="405276305"/>
      </p:ext>
    </p:extLst>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#1 Conclusion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81200"/>
            <a:ext cx="8486845"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8792816"/>
      </p:ext>
    </p:extLst>
  </p:cSld>
  <p:clrMapOvr>
    <a:masterClrMapping/>
  </p:clrMapOvr>
  <p:transition>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a:t>
            </a:r>
            <a:r>
              <a:rPr lang="en-US" dirty="0" smtClean="0"/>
              <a:t>#2 Introduction</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935" y="1659408"/>
            <a:ext cx="8073759" cy="4360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6117038"/>
      </p:ext>
    </p:extLst>
  </p:cSld>
  <p:clrMapOvr>
    <a:masterClrMapping/>
  </p:clrMapOvr>
  <p:transition>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a:t>
            </a:r>
            <a:r>
              <a:rPr lang="en-US" dirty="0" smtClean="0"/>
              <a:t>#2 </a:t>
            </a:r>
            <a:r>
              <a:rPr lang="en-US" dirty="0"/>
              <a:t>Conclusion</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185" y="1828800"/>
            <a:ext cx="8088352"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6728015"/>
      </p:ext>
    </p:extLst>
  </p:cSld>
  <p:clrMapOvr>
    <a:masterClrMapping/>
  </p:clrMapOvr>
  <p:transition>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latin typeface="Candara" pitchFamily="34" charset="0"/>
              </a:rPr>
              <a:t>Introduction</a:t>
            </a:r>
          </a:p>
        </p:txBody>
      </p:sp>
      <p:sp>
        <p:nvSpPr>
          <p:cNvPr id="6147" name="Rectangle 3"/>
          <p:cNvSpPr>
            <a:spLocks noGrp="1" noChangeArrowheads="1"/>
          </p:cNvSpPr>
          <p:nvPr>
            <p:ph sz="quarter" idx="1"/>
          </p:nvPr>
        </p:nvSpPr>
        <p:spPr/>
        <p:txBody>
          <a:bodyPr/>
          <a:lstStyle/>
          <a:p>
            <a:pPr eaLnBrk="1" hangingPunct="1"/>
            <a:r>
              <a:rPr lang="en-US" sz="2400" dirty="0">
                <a:latin typeface="Candara" pitchFamily="34" charset="0"/>
              </a:rPr>
              <a:t>Hook choices</a:t>
            </a:r>
          </a:p>
          <a:p>
            <a:pPr lvl="1" eaLnBrk="1" hangingPunct="1"/>
            <a:r>
              <a:rPr lang="en-US" sz="2400" i="1" dirty="0">
                <a:latin typeface="Candara" pitchFamily="34" charset="0"/>
              </a:rPr>
              <a:t>Integrated</a:t>
            </a:r>
            <a:r>
              <a:rPr lang="en-US" sz="2400" dirty="0">
                <a:latin typeface="Candara" pitchFamily="34" charset="0"/>
              </a:rPr>
              <a:t> Quote</a:t>
            </a:r>
          </a:p>
          <a:p>
            <a:pPr lvl="1" eaLnBrk="1" hangingPunct="1"/>
            <a:r>
              <a:rPr lang="en-US" sz="2400" dirty="0">
                <a:latin typeface="Candara" pitchFamily="34" charset="0"/>
              </a:rPr>
              <a:t>Anecdote</a:t>
            </a:r>
          </a:p>
          <a:p>
            <a:pPr lvl="1" eaLnBrk="1" hangingPunct="1"/>
            <a:r>
              <a:rPr lang="en-US" sz="2400" dirty="0">
                <a:latin typeface="Candara" pitchFamily="34" charset="0"/>
              </a:rPr>
              <a:t>Interesting Historical Content</a:t>
            </a:r>
          </a:p>
          <a:p>
            <a:pPr lvl="1" eaLnBrk="1" hangingPunct="1">
              <a:buFontTx/>
              <a:buNone/>
            </a:pPr>
            <a:r>
              <a:rPr lang="en-US" sz="2400" dirty="0">
                <a:latin typeface="Candara" pitchFamily="34" charset="0"/>
              </a:rPr>
              <a:t>		DO NOT START YOUR PAPER WITH A QUESTION</a:t>
            </a:r>
            <a:endParaRPr lang="en-US" sz="2000" dirty="0">
              <a:latin typeface="Candara" pitchFamily="34" charset="0"/>
            </a:endParaRPr>
          </a:p>
          <a:p>
            <a:pPr eaLnBrk="1" hangingPunct="1"/>
            <a:r>
              <a:rPr lang="en-US" sz="2400" dirty="0">
                <a:latin typeface="Candara" pitchFamily="34" charset="0"/>
              </a:rPr>
              <a:t>Topical Introductory Content</a:t>
            </a:r>
          </a:p>
          <a:p>
            <a:pPr lvl="1" eaLnBrk="1" hangingPunct="1"/>
            <a:r>
              <a:rPr lang="en-US" sz="2000" dirty="0">
                <a:latin typeface="Candara" pitchFamily="34" charset="0"/>
              </a:rPr>
              <a:t>Introduce the reader to the topic and the topic’s context in history.</a:t>
            </a:r>
          </a:p>
          <a:p>
            <a:pPr lvl="1" eaLnBrk="1" hangingPunct="1"/>
            <a:endParaRPr lang="en-US" sz="2000" dirty="0">
              <a:latin typeface="Candara" pitchFamily="34" charset="0"/>
            </a:endParaRPr>
          </a:p>
          <a:p>
            <a:pPr eaLnBrk="1" hangingPunct="1"/>
            <a:r>
              <a:rPr lang="en-US" sz="2400" dirty="0">
                <a:latin typeface="Candara" pitchFamily="34" charset="0"/>
              </a:rPr>
              <a:t>Well-developed Thesis Statement</a:t>
            </a:r>
          </a:p>
          <a:p>
            <a:pPr lvl="1" eaLnBrk="1" hangingPunct="1">
              <a:buFontTx/>
              <a:buNone/>
            </a:pPr>
            <a:endParaRPr lang="en-US" sz="2000" dirty="0">
              <a:solidFill>
                <a:srgbClr val="FF6600"/>
              </a:solidFill>
            </a:endParaRPr>
          </a:p>
          <a:p>
            <a:pPr lvl="1" eaLnBrk="1" hangingPunct="1"/>
            <a:endParaRPr lang="en-US" sz="2400" dirty="0"/>
          </a:p>
        </p:txBody>
      </p:sp>
    </p:spTree>
    <p:extLst>
      <p:ext uri="{BB962C8B-B14F-4D97-AF65-F5344CB8AC3E}">
        <p14:creationId xmlns:p14="http://schemas.microsoft.com/office/powerpoint/2010/main" val="892055874"/>
      </p:ext>
    </p:extLst>
  </p:cSld>
  <p:clrMapOvr>
    <a:masterClrMapping/>
  </p:clrMapOvr>
  <p:transition>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153400" cy="5257800"/>
          </a:xfrm>
        </p:spPr>
        <p:txBody>
          <a:bodyPr>
            <a:normAutofit/>
          </a:bodyPr>
          <a:lstStyle/>
          <a:p>
            <a:pPr marL="0" indent="0">
              <a:buNone/>
            </a:pPr>
            <a:r>
              <a:rPr lang="en-US" sz="3400" i="1" dirty="0"/>
              <a:t>“The </a:t>
            </a:r>
            <a:r>
              <a:rPr lang="en-US" sz="3400" b="1" i="1" dirty="0"/>
              <a:t>introduction</a:t>
            </a:r>
            <a:r>
              <a:rPr lang="en-US" sz="3400" i="1" dirty="0"/>
              <a:t> and </a:t>
            </a:r>
            <a:r>
              <a:rPr lang="en-US" sz="3400" b="1" i="1" dirty="0"/>
              <a:t>conclusion</a:t>
            </a:r>
            <a:r>
              <a:rPr lang="en-US" sz="3400" i="1" dirty="0"/>
              <a:t> to a paper can be understood as a type of transition . . . At the beginning of a paper, the introduction serves as a </a:t>
            </a:r>
            <a:r>
              <a:rPr lang="en-US" sz="3400" b="1" i="1" dirty="0"/>
              <a:t>transition</a:t>
            </a:r>
            <a:r>
              <a:rPr lang="en-US" sz="3400" i="1" dirty="0"/>
              <a:t> by moving the reader from the world outside of your paper to the world within. At the end of the paper, the conclusion works in the opposite direction by moving readers from the world of your paper back to their own world ...” </a:t>
            </a:r>
            <a:r>
              <a:rPr lang="en-US" sz="1600" dirty="0"/>
              <a:t>(Bacon 151)</a:t>
            </a:r>
          </a:p>
        </p:txBody>
      </p:sp>
    </p:spTree>
    <p:extLst>
      <p:ext uri="{BB962C8B-B14F-4D97-AF65-F5344CB8AC3E}">
        <p14:creationId xmlns:p14="http://schemas.microsoft.com/office/powerpoint/2010/main" val="3559287695"/>
      </p:ext>
    </p:extLst>
  </p:cSld>
  <p:clrMapOvr>
    <a:masterClrMapping/>
  </p:clrMapOvr>
  <p:transition>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1749552"/>
          </a:xfrm>
        </p:spPr>
        <p:txBody>
          <a:bodyPr>
            <a:normAutofit fontScale="90000"/>
          </a:bodyPr>
          <a:lstStyle/>
          <a:p>
            <a:r>
              <a:rPr lang="en-US" sz="6000" dirty="0" smtClean="0"/>
              <a:t>Purpose </a:t>
            </a:r>
            <a:r>
              <a:rPr lang="en-US" sz="6000" dirty="0"/>
              <a:t>of Introductions:</a:t>
            </a:r>
          </a:p>
        </p:txBody>
      </p:sp>
      <p:sp>
        <p:nvSpPr>
          <p:cNvPr id="3" name="Content Placeholder 2"/>
          <p:cNvSpPr>
            <a:spLocks noGrp="1"/>
          </p:cNvSpPr>
          <p:nvPr>
            <p:ph type="body" idx="1"/>
          </p:nvPr>
        </p:nvSpPr>
        <p:spPr>
          <a:xfrm>
            <a:off x="533400" y="2667000"/>
            <a:ext cx="7772400" cy="4038600"/>
          </a:xfrm>
        </p:spPr>
        <p:txBody>
          <a:bodyPr>
            <a:noAutofit/>
          </a:bodyPr>
          <a:lstStyle/>
          <a:p>
            <a:pPr marL="457200" indent="-457200">
              <a:buFont typeface="+mj-lt"/>
              <a:buAutoNum type="arabicPeriod"/>
            </a:pPr>
            <a:r>
              <a:rPr lang="en-US" sz="4800" b="1" dirty="0">
                <a:effectLst>
                  <a:outerShdw blurRad="38100" dist="38100" dir="2700000" algn="tl">
                    <a:srgbClr val="000000">
                      <a:alpha val="43137"/>
                    </a:srgbClr>
                  </a:outerShdw>
                </a:effectLst>
              </a:rPr>
              <a:t>Hook</a:t>
            </a:r>
            <a:r>
              <a:rPr lang="en-US" sz="4000" b="1" dirty="0"/>
              <a:t> </a:t>
            </a:r>
            <a:r>
              <a:rPr lang="en-US" sz="3200" dirty="0"/>
              <a:t>(interest the reader whilst introducing the main idea) </a:t>
            </a:r>
          </a:p>
          <a:p>
            <a:pPr marL="457200" indent="-457200">
              <a:buFont typeface="+mj-lt"/>
              <a:buAutoNum type="arabicPeriod"/>
            </a:pPr>
            <a:r>
              <a:rPr lang="en-US" sz="4800" b="1" dirty="0">
                <a:effectLst>
                  <a:outerShdw blurRad="38100" dist="38100" dir="2700000" algn="tl">
                    <a:srgbClr val="000000">
                      <a:alpha val="43137"/>
                    </a:srgbClr>
                  </a:outerShdw>
                </a:effectLst>
              </a:rPr>
              <a:t>Context</a:t>
            </a:r>
            <a:r>
              <a:rPr lang="en-US" sz="4400" b="1" dirty="0">
                <a:effectLst>
                  <a:outerShdw blurRad="38100" dist="38100" dir="2700000" algn="tl">
                    <a:srgbClr val="000000">
                      <a:alpha val="43137"/>
                    </a:srgbClr>
                  </a:outerShdw>
                </a:effectLst>
              </a:rPr>
              <a:t> </a:t>
            </a:r>
            <a:r>
              <a:rPr lang="en-US" sz="3200" dirty="0"/>
              <a:t>(introduce the novel—by title and author—and summarize important information related to your thesis)</a:t>
            </a:r>
          </a:p>
          <a:p>
            <a:pPr marL="457200" indent="-457200">
              <a:buFont typeface="+mj-lt"/>
              <a:buAutoNum type="arabicPeriod"/>
            </a:pPr>
            <a:r>
              <a:rPr lang="en-US" sz="4800" b="1" dirty="0">
                <a:effectLst>
                  <a:outerShdw blurRad="38100" dist="38100" dir="2700000" algn="tl">
                    <a:srgbClr val="000000">
                      <a:alpha val="43137"/>
                    </a:srgbClr>
                  </a:outerShdw>
                </a:effectLst>
              </a:rPr>
              <a:t>Thesis</a:t>
            </a:r>
            <a:r>
              <a:rPr lang="en-US" sz="4800" b="1" dirty="0"/>
              <a:t> </a:t>
            </a:r>
            <a:r>
              <a:rPr lang="en-US" sz="3200" b="1" dirty="0"/>
              <a:t>(state your argument) </a:t>
            </a:r>
            <a:endParaRPr lang="en-US" sz="3200" dirty="0"/>
          </a:p>
        </p:txBody>
      </p:sp>
    </p:spTree>
    <p:extLst>
      <p:ext uri="{BB962C8B-B14F-4D97-AF65-F5344CB8AC3E}">
        <p14:creationId xmlns:p14="http://schemas.microsoft.com/office/powerpoint/2010/main" val="1262915996"/>
      </p:ext>
    </p:extLst>
  </p:cSld>
  <p:clrMapOvr>
    <a:masterClrMapping/>
  </p:clrMapOvr>
  <p:transition>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76204"/>
            <a:ext cx="8382000" cy="989215"/>
          </a:xfrm>
        </p:spPr>
        <p:txBody>
          <a:bodyPr>
            <a:normAutofit fontScale="90000"/>
          </a:bodyPr>
          <a:lstStyle/>
          <a:p>
            <a:r>
              <a:rPr lang="en-US" sz="6200" dirty="0" smtClean="0"/>
              <a:t>INTRO. </a:t>
            </a:r>
            <a:r>
              <a:rPr lang="en-US" sz="6200" dirty="0"/>
              <a:t>STRATEGIES:</a:t>
            </a:r>
          </a:p>
        </p:txBody>
      </p:sp>
      <p:sp>
        <p:nvSpPr>
          <p:cNvPr id="3" name="Content Placeholder 2"/>
          <p:cNvSpPr>
            <a:spLocks noGrp="1"/>
          </p:cNvSpPr>
          <p:nvPr>
            <p:ph idx="1"/>
          </p:nvPr>
        </p:nvSpPr>
        <p:spPr>
          <a:xfrm>
            <a:off x="1200150" y="1447800"/>
            <a:ext cx="6572250" cy="5410200"/>
          </a:xfrm>
          <a:ln w="57150">
            <a:noFill/>
          </a:ln>
        </p:spPr>
        <p:txBody>
          <a:bodyPr>
            <a:normAutofit fontScale="62500" lnSpcReduction="20000"/>
          </a:bodyPr>
          <a:lstStyle/>
          <a:p>
            <a:pPr marL="0" indent="0">
              <a:buNone/>
            </a:pPr>
            <a:r>
              <a:rPr lang="en-US" sz="5700" b="1" dirty="0">
                <a:solidFill>
                  <a:schemeClr val="tx2">
                    <a:lumMod val="50000"/>
                    <a:lumOff val="50000"/>
                  </a:schemeClr>
                </a:solidFill>
              </a:rPr>
              <a:t>HOOK </a:t>
            </a:r>
          </a:p>
          <a:p>
            <a:pPr marL="0" indent="0">
              <a:buNone/>
            </a:pPr>
            <a:r>
              <a:rPr lang="en-US" sz="5100" dirty="0">
                <a:solidFill>
                  <a:schemeClr val="tx2">
                    <a:lumMod val="50000"/>
                    <a:lumOff val="50000"/>
                  </a:schemeClr>
                </a:solidFill>
              </a:rPr>
              <a:t>Anecdote, quotation, surprising fact, scenario, or </a:t>
            </a:r>
            <a:r>
              <a:rPr lang="en-US" sz="5100" b="1" dirty="0">
                <a:solidFill>
                  <a:schemeClr val="tx2">
                    <a:lumMod val="50000"/>
                    <a:lumOff val="50000"/>
                  </a:schemeClr>
                </a:solidFill>
              </a:rPr>
              <a:t>interesting</a:t>
            </a:r>
            <a:r>
              <a:rPr lang="en-US" sz="5100" dirty="0">
                <a:solidFill>
                  <a:schemeClr val="tx2">
                    <a:lumMod val="50000"/>
                    <a:lumOff val="50000"/>
                  </a:schemeClr>
                </a:solidFill>
              </a:rPr>
              <a:t> question</a:t>
            </a:r>
            <a:endParaRPr lang="en-US" sz="5100" b="1" dirty="0">
              <a:solidFill>
                <a:srgbClr val="0070C0"/>
              </a:solidFill>
            </a:endParaRPr>
          </a:p>
          <a:p>
            <a:pPr marL="514350" indent="-514350">
              <a:buFont typeface="+mj-lt"/>
              <a:buAutoNum type="arabicPeriod"/>
            </a:pPr>
            <a:endParaRPr lang="en-US" sz="4000" b="1" dirty="0">
              <a:solidFill>
                <a:srgbClr val="C00000"/>
              </a:solidFill>
            </a:endParaRPr>
          </a:p>
          <a:p>
            <a:pPr marL="0" indent="0">
              <a:buNone/>
            </a:pPr>
            <a:r>
              <a:rPr lang="en-US" sz="5700" b="1" dirty="0">
                <a:solidFill>
                  <a:srgbClr val="C00000"/>
                </a:solidFill>
              </a:rPr>
              <a:t>CONTEXT</a:t>
            </a:r>
          </a:p>
          <a:p>
            <a:pPr marL="0" indent="0">
              <a:buNone/>
            </a:pPr>
            <a:r>
              <a:rPr lang="en-US" sz="5100" dirty="0">
                <a:solidFill>
                  <a:srgbClr val="C00000"/>
                </a:solidFill>
              </a:rPr>
              <a:t>Introduce the </a:t>
            </a:r>
            <a:r>
              <a:rPr lang="en-US" sz="5100" dirty="0" smtClean="0">
                <a:solidFill>
                  <a:srgbClr val="C00000"/>
                </a:solidFill>
              </a:rPr>
              <a:t>event/person/topic &amp; </a:t>
            </a:r>
            <a:r>
              <a:rPr lang="en-US" sz="5100" dirty="0">
                <a:solidFill>
                  <a:srgbClr val="C00000"/>
                </a:solidFill>
              </a:rPr>
              <a:t>summarize </a:t>
            </a:r>
            <a:r>
              <a:rPr lang="en-US" sz="5100" b="1" dirty="0">
                <a:solidFill>
                  <a:srgbClr val="C00000"/>
                </a:solidFill>
              </a:rPr>
              <a:t>essential details </a:t>
            </a:r>
            <a:r>
              <a:rPr lang="en-US" sz="5100" dirty="0">
                <a:solidFill>
                  <a:srgbClr val="C00000"/>
                </a:solidFill>
              </a:rPr>
              <a:t>(that the reader needs to know to understand your thesis) </a:t>
            </a:r>
            <a:endParaRPr lang="en-US" sz="5100" b="1" dirty="0">
              <a:solidFill>
                <a:srgbClr val="C00000"/>
              </a:solidFill>
            </a:endParaRPr>
          </a:p>
          <a:p>
            <a:pPr marL="514350" indent="-514350">
              <a:buFont typeface="+mj-lt"/>
              <a:buAutoNum type="arabicPeriod"/>
            </a:pPr>
            <a:endParaRPr lang="en-US" sz="3600" b="1" dirty="0">
              <a:solidFill>
                <a:srgbClr val="C00000"/>
              </a:solidFill>
            </a:endParaRPr>
          </a:p>
          <a:p>
            <a:pPr marL="0" indent="0">
              <a:buNone/>
            </a:pPr>
            <a:r>
              <a:rPr lang="en-US" sz="5700" b="1" dirty="0">
                <a:solidFill>
                  <a:schemeClr val="bg2">
                    <a:lumMod val="50000"/>
                  </a:schemeClr>
                </a:solidFill>
              </a:rPr>
              <a:t>THESIS </a:t>
            </a:r>
          </a:p>
          <a:p>
            <a:pPr marL="0" indent="0">
              <a:buNone/>
            </a:pPr>
            <a:r>
              <a:rPr lang="en-US" sz="5100" i="1" dirty="0">
                <a:solidFill>
                  <a:schemeClr val="bg2">
                    <a:lumMod val="50000"/>
                  </a:schemeClr>
                </a:solidFill>
              </a:rPr>
              <a:t>what + how + so what </a:t>
            </a:r>
            <a:endParaRPr lang="en-US" sz="5100" i="1" dirty="0">
              <a:solidFill>
                <a:srgbClr val="7030A0"/>
              </a:solidFill>
            </a:endParaRPr>
          </a:p>
        </p:txBody>
      </p:sp>
    </p:spTree>
    <p:extLst>
      <p:ext uri="{BB962C8B-B14F-4D97-AF65-F5344CB8AC3E}">
        <p14:creationId xmlns:p14="http://schemas.microsoft.com/office/powerpoint/2010/main" val="1443598569"/>
      </p:ext>
    </p:extLst>
  </p:cSld>
  <p:clrMapOvr>
    <a:masterClrMapping/>
  </p:clrMapOvr>
  <p:transition>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077200" cy="1749552"/>
          </a:xfrm>
        </p:spPr>
        <p:txBody>
          <a:bodyPr>
            <a:normAutofit/>
          </a:bodyPr>
          <a:lstStyle/>
          <a:p>
            <a:r>
              <a:rPr lang="en-US" sz="6000" dirty="0" smtClean="0"/>
              <a:t>Purpose </a:t>
            </a:r>
            <a:r>
              <a:rPr lang="en-US" sz="6000" dirty="0"/>
              <a:t>of </a:t>
            </a:r>
            <a:r>
              <a:rPr lang="en-US" sz="6000" dirty="0" smtClean="0"/>
              <a:t>Conclusions</a:t>
            </a:r>
            <a:r>
              <a:rPr lang="en-US" sz="6000" dirty="0"/>
              <a:t>:</a:t>
            </a:r>
          </a:p>
        </p:txBody>
      </p:sp>
      <p:sp>
        <p:nvSpPr>
          <p:cNvPr id="3" name="Content Placeholder 2"/>
          <p:cNvSpPr>
            <a:spLocks noGrp="1"/>
          </p:cNvSpPr>
          <p:nvPr>
            <p:ph type="body" idx="1"/>
          </p:nvPr>
        </p:nvSpPr>
        <p:spPr>
          <a:xfrm>
            <a:off x="228600" y="2667000"/>
            <a:ext cx="8534400" cy="4114800"/>
          </a:xfrm>
        </p:spPr>
        <p:txBody>
          <a:bodyPr>
            <a:noAutofit/>
          </a:bodyPr>
          <a:lstStyle/>
          <a:p>
            <a:pPr marL="457200" indent="-457200">
              <a:buFont typeface="+mj-lt"/>
              <a:buAutoNum type="arabicPeriod"/>
            </a:pPr>
            <a:r>
              <a:rPr lang="en-US" sz="4800" b="1" dirty="0">
                <a:effectLst>
                  <a:outerShdw blurRad="38100" dist="38100" dir="2700000" algn="tl">
                    <a:srgbClr val="000000">
                      <a:alpha val="43137"/>
                    </a:srgbClr>
                  </a:outerShdw>
                </a:effectLst>
              </a:rPr>
              <a:t>RESTATE THE THESIS </a:t>
            </a:r>
            <a:r>
              <a:rPr lang="en-US" sz="3200" dirty="0"/>
              <a:t>(reiterate your thesis using powerful word CHOICE) </a:t>
            </a:r>
          </a:p>
          <a:p>
            <a:pPr marL="457200" indent="-457200">
              <a:buFont typeface="+mj-lt"/>
              <a:buAutoNum type="arabicPeriod"/>
            </a:pPr>
            <a:r>
              <a:rPr lang="en-US" sz="4800" b="1" dirty="0">
                <a:effectLst>
                  <a:outerShdw blurRad="38100" dist="38100" dir="2700000" algn="tl">
                    <a:srgbClr val="000000">
                      <a:alpha val="43137"/>
                    </a:srgbClr>
                  </a:outerShdw>
                </a:effectLst>
              </a:rPr>
              <a:t>synthesis</a:t>
            </a:r>
            <a:r>
              <a:rPr lang="en-US" sz="4400" b="1" dirty="0">
                <a:effectLst>
                  <a:outerShdw blurRad="38100" dist="38100" dir="2700000" algn="tl">
                    <a:srgbClr val="000000">
                      <a:alpha val="43137"/>
                    </a:srgbClr>
                  </a:outerShdw>
                </a:effectLst>
              </a:rPr>
              <a:t> </a:t>
            </a:r>
            <a:r>
              <a:rPr lang="en-US" sz="3200" dirty="0"/>
              <a:t>(explain how your evidence fits together)</a:t>
            </a:r>
          </a:p>
          <a:p>
            <a:pPr marL="457200" indent="-457200">
              <a:buFont typeface="+mj-lt"/>
              <a:buAutoNum type="arabicPeriod"/>
            </a:pPr>
            <a:r>
              <a:rPr lang="en-US" sz="4800" b="1" dirty="0">
                <a:effectLst>
                  <a:outerShdw blurRad="38100" dist="38100" dir="2700000" algn="tl">
                    <a:srgbClr val="000000">
                      <a:alpha val="43137"/>
                    </a:srgbClr>
                  </a:outerShdw>
                </a:effectLst>
              </a:rPr>
              <a:t>closure</a:t>
            </a:r>
            <a:r>
              <a:rPr lang="en-US" sz="4800" b="1" dirty="0"/>
              <a:t> </a:t>
            </a:r>
            <a:r>
              <a:rPr lang="en-US" sz="3200" b="1" dirty="0"/>
              <a:t>(transition the reader out of the essay) </a:t>
            </a:r>
            <a:endParaRPr lang="en-US" sz="3200" dirty="0"/>
          </a:p>
        </p:txBody>
      </p:sp>
    </p:spTree>
    <p:extLst>
      <p:ext uri="{BB962C8B-B14F-4D97-AF65-F5344CB8AC3E}">
        <p14:creationId xmlns:p14="http://schemas.microsoft.com/office/powerpoint/2010/main" val="3495944022"/>
      </p:ext>
    </p:extLst>
  </p:cSld>
  <p:clrMapOvr>
    <a:masterClrMapping/>
  </p:clrMapOvr>
  <p:transition>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76204"/>
            <a:ext cx="8458200" cy="989215"/>
          </a:xfrm>
        </p:spPr>
        <p:txBody>
          <a:bodyPr>
            <a:normAutofit fontScale="90000"/>
          </a:bodyPr>
          <a:lstStyle/>
          <a:p>
            <a:r>
              <a:rPr lang="en-US" sz="6200" dirty="0" smtClean="0"/>
              <a:t>CONC. </a:t>
            </a:r>
            <a:r>
              <a:rPr lang="en-US" sz="6200" dirty="0"/>
              <a:t>STRATEGIES:</a:t>
            </a:r>
          </a:p>
        </p:txBody>
      </p:sp>
      <p:sp>
        <p:nvSpPr>
          <p:cNvPr id="3" name="Content Placeholder 2"/>
          <p:cNvSpPr>
            <a:spLocks noGrp="1"/>
          </p:cNvSpPr>
          <p:nvPr>
            <p:ph idx="1"/>
          </p:nvPr>
        </p:nvSpPr>
        <p:spPr>
          <a:xfrm>
            <a:off x="533400" y="1524001"/>
            <a:ext cx="8001000" cy="5141495"/>
          </a:xfrm>
          <a:ln w="57150">
            <a:noFill/>
          </a:ln>
        </p:spPr>
        <p:txBody>
          <a:bodyPr>
            <a:normAutofit fontScale="70000" lnSpcReduction="20000"/>
          </a:bodyPr>
          <a:lstStyle/>
          <a:p>
            <a:pPr marL="0" indent="0">
              <a:buNone/>
            </a:pPr>
            <a:r>
              <a:rPr lang="en-US" sz="5700" b="1" dirty="0">
                <a:solidFill>
                  <a:schemeClr val="tx2">
                    <a:lumMod val="50000"/>
                    <a:lumOff val="50000"/>
                  </a:schemeClr>
                </a:solidFill>
              </a:rPr>
              <a:t>RESTATE YOUR THESIS</a:t>
            </a:r>
          </a:p>
          <a:p>
            <a:pPr marL="0" indent="0">
              <a:buNone/>
            </a:pPr>
            <a:r>
              <a:rPr lang="en-US" sz="4300" dirty="0">
                <a:solidFill>
                  <a:schemeClr val="tx2">
                    <a:lumMod val="50000"/>
                    <a:lumOff val="50000"/>
                  </a:schemeClr>
                </a:solidFill>
              </a:rPr>
              <a:t>Review the “so what” component of the thesis – remind the reader what your point was</a:t>
            </a:r>
            <a:endParaRPr lang="en-US" sz="4300" b="1" dirty="0">
              <a:solidFill>
                <a:srgbClr val="0070C0"/>
              </a:solidFill>
            </a:endParaRPr>
          </a:p>
          <a:p>
            <a:pPr marL="514350" indent="-514350">
              <a:buFont typeface="+mj-lt"/>
              <a:buAutoNum type="arabicPeriod"/>
            </a:pPr>
            <a:endParaRPr lang="en-US" sz="4000" b="1" dirty="0">
              <a:solidFill>
                <a:srgbClr val="C00000"/>
              </a:solidFill>
            </a:endParaRPr>
          </a:p>
          <a:p>
            <a:pPr marL="0" indent="0">
              <a:buNone/>
            </a:pPr>
            <a:r>
              <a:rPr lang="en-US" sz="5700" b="1" dirty="0">
                <a:solidFill>
                  <a:srgbClr val="C00000"/>
                </a:solidFill>
              </a:rPr>
              <a:t>SYNTHESIS</a:t>
            </a:r>
          </a:p>
          <a:p>
            <a:pPr marL="0" indent="0">
              <a:buNone/>
            </a:pPr>
            <a:r>
              <a:rPr lang="en-US" sz="4300" dirty="0">
                <a:solidFill>
                  <a:srgbClr val="C00000"/>
                </a:solidFill>
              </a:rPr>
              <a:t>Review key evidence by explaining how it connects together to fulfill a larger purpose </a:t>
            </a:r>
          </a:p>
          <a:p>
            <a:pPr marL="0" indent="0">
              <a:buNone/>
            </a:pPr>
            <a:endParaRPr lang="en-US" sz="3600" b="1" dirty="0">
              <a:solidFill>
                <a:srgbClr val="C00000"/>
              </a:solidFill>
            </a:endParaRPr>
          </a:p>
          <a:p>
            <a:pPr marL="0" indent="0">
              <a:buNone/>
            </a:pPr>
            <a:r>
              <a:rPr lang="en-US" sz="5700" b="1" dirty="0">
                <a:solidFill>
                  <a:schemeClr val="bg2">
                    <a:lumMod val="50000"/>
                  </a:schemeClr>
                </a:solidFill>
              </a:rPr>
              <a:t>CLOSURE  </a:t>
            </a:r>
          </a:p>
          <a:p>
            <a:pPr marL="0" indent="0">
              <a:buNone/>
            </a:pPr>
            <a:r>
              <a:rPr lang="en-US" sz="4300" dirty="0">
                <a:solidFill>
                  <a:schemeClr val="bg2">
                    <a:lumMod val="50000"/>
                  </a:schemeClr>
                </a:solidFill>
              </a:rPr>
              <a:t>Use a quote, scenario, an interesting question, make a connection, or bring your “hook” full circle</a:t>
            </a:r>
            <a:endParaRPr lang="en-US" sz="4300" dirty="0">
              <a:solidFill>
                <a:srgbClr val="7030A0"/>
              </a:solidFill>
            </a:endParaRPr>
          </a:p>
        </p:txBody>
      </p:sp>
    </p:spTree>
    <p:extLst>
      <p:ext uri="{BB962C8B-B14F-4D97-AF65-F5344CB8AC3E}">
        <p14:creationId xmlns:p14="http://schemas.microsoft.com/office/powerpoint/2010/main" val="1694760873"/>
      </p:ext>
    </p:extLst>
  </p:cSld>
  <p:clrMapOvr>
    <a:masterClrMapping/>
  </p:clrMapOvr>
  <p:transition>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a:t>
            </a:r>
            <a:endParaRPr lang="en-US" dirty="0"/>
          </a:p>
        </p:txBody>
      </p:sp>
      <p:sp>
        <p:nvSpPr>
          <p:cNvPr id="3" name="Content Placeholder 2"/>
          <p:cNvSpPr>
            <a:spLocks noGrp="1"/>
          </p:cNvSpPr>
          <p:nvPr>
            <p:ph idx="1"/>
          </p:nvPr>
        </p:nvSpPr>
        <p:spPr>
          <a:xfrm>
            <a:off x="457200" y="1524001"/>
            <a:ext cx="8229600" cy="4876802"/>
          </a:xfrm>
        </p:spPr>
        <p:txBody>
          <a:bodyPr>
            <a:normAutofit/>
          </a:bodyPr>
          <a:lstStyle/>
          <a:p>
            <a:r>
              <a:rPr lang="en-US" sz="4400" dirty="0" smtClean="0"/>
              <a:t>Look at Sample #1 &amp; #2</a:t>
            </a:r>
          </a:p>
          <a:p>
            <a:pPr lvl="1"/>
            <a:r>
              <a:rPr lang="en-US" sz="4000" dirty="0" smtClean="0"/>
              <a:t>Share with someone at table if needed</a:t>
            </a:r>
          </a:p>
          <a:p>
            <a:pPr marL="633222" indent="-514350">
              <a:buFont typeface="+mj-lt"/>
              <a:buAutoNum type="arabicPeriod"/>
            </a:pPr>
            <a:r>
              <a:rPr lang="en-US" sz="4800" b="1" dirty="0" smtClean="0">
                <a:solidFill>
                  <a:srgbClr val="242072"/>
                </a:solidFill>
              </a:rPr>
              <a:t>What is “good”?</a:t>
            </a:r>
          </a:p>
          <a:p>
            <a:pPr marL="633222" indent="-514350">
              <a:buFont typeface="+mj-lt"/>
              <a:buAutoNum type="arabicPeriod"/>
            </a:pPr>
            <a:r>
              <a:rPr lang="en-US" sz="4800" b="1" dirty="0" smtClean="0">
                <a:solidFill>
                  <a:srgbClr val="242072"/>
                </a:solidFill>
              </a:rPr>
              <a:t>What can be improved?</a:t>
            </a:r>
            <a:endParaRPr lang="en-US" sz="4800" b="1" dirty="0">
              <a:solidFill>
                <a:srgbClr val="242072"/>
              </a:solidFill>
            </a:endParaRPr>
          </a:p>
        </p:txBody>
      </p:sp>
    </p:spTree>
    <p:extLst>
      <p:ext uri="{BB962C8B-B14F-4D97-AF65-F5344CB8AC3E}">
        <p14:creationId xmlns:p14="http://schemas.microsoft.com/office/powerpoint/2010/main" val="2512939483"/>
      </p:ext>
    </p:extLst>
  </p:cSld>
  <p:clrMapOvr>
    <a:masterClrMapping/>
  </p:clrMapOvr>
  <p:transition>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#1 Introduction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62953"/>
            <a:ext cx="7863736"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5246275"/>
      </p:ext>
    </p:extLst>
  </p:cSld>
  <p:clrMapOvr>
    <a:masterClrMapping/>
  </p:clrMapOvr>
  <p:transition>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321</Words>
  <Application>Microsoft Office PowerPoint</Application>
  <PresentationFormat>On-screen Show (4:3)</PresentationFormat>
  <Paragraphs>48</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MS PGothic</vt:lpstr>
      <vt:lpstr>Arial</vt:lpstr>
      <vt:lpstr>Candara</vt:lpstr>
      <vt:lpstr>Corbel</vt:lpstr>
      <vt:lpstr>Wingdings</vt:lpstr>
      <vt:lpstr>Wingdings 2</vt:lpstr>
      <vt:lpstr>Wingdings 3</vt:lpstr>
      <vt:lpstr>Module</vt:lpstr>
      <vt:lpstr>Introductions &amp; Conclusions </vt:lpstr>
      <vt:lpstr>Introduction</vt:lpstr>
      <vt:lpstr>PowerPoint Presentation</vt:lpstr>
      <vt:lpstr>Purpose of Introductions:</vt:lpstr>
      <vt:lpstr>INTRO. STRATEGIES:</vt:lpstr>
      <vt:lpstr>Purpose of Conclusions:</vt:lpstr>
      <vt:lpstr>CONC. STRATEGIES:</vt:lpstr>
      <vt:lpstr>Samples</vt:lpstr>
      <vt:lpstr>Sample #1 Introduction</vt:lpstr>
      <vt:lpstr>Sample #1 Conclusion</vt:lpstr>
      <vt:lpstr>Sample #2 Introduction</vt:lpstr>
      <vt:lpstr>Sample #2 Conclusion</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 &amp; Conclusions</dc:title>
  <dc:creator>Maners, Allison SHS Staff</dc:creator>
  <cp:lastModifiedBy>Maners, Allison SHS Staff</cp:lastModifiedBy>
  <cp:revision>2</cp:revision>
  <dcterms:created xsi:type="dcterms:W3CDTF">2016-11-15T18:24:05Z</dcterms:created>
  <dcterms:modified xsi:type="dcterms:W3CDTF">2018-02-14T16:28:54Z</dcterms:modified>
</cp:coreProperties>
</file>