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embeddedFontLst>
    <p:embeddedFont>
      <p:font typeface="Cabin" panose="020B0604020202020204" charset="0"/>
      <p:regular r:id="rId19"/>
      <p:bold r:id="rId20"/>
      <p:italic r:id="rId21"/>
      <p:boldItalic r:id="rId22"/>
    </p:embeddedFont>
    <p:embeddedFont>
      <p:font typeface="Calibri" panose="020F0502020204030204" pitchFamily="34" charset="0"/>
      <p:regular r:id="rId23"/>
      <p:bold r:id="rId24"/>
      <p:italic r:id="rId25"/>
      <p:boldItalic r:id="rId26"/>
    </p:embeddedFont>
    <p:embeddedFont>
      <p:font typeface="Verdana" panose="020B060403050404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  <a:defRPr sz="2600" b="0" i="0" u="none" strike="noStrike" cap="non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ctr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Cabin"/>
              <a:buNone/>
              <a:defRPr sz="40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erdana"/>
              <a:buNone/>
              <a:defRPr sz="18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Shape 41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08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08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Cabin"/>
              <a:buNone/>
              <a:defRPr sz="45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1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1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Cabin"/>
              <a:buNone/>
              <a:defRPr sz="22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Cabin"/>
              <a:buNone/>
              <a:defRPr sz="21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Shape 83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500" dist="18500" dir="5400000" algn="tl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5" name="Shape 85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25400" dist="25400" dir="3300000" sx="96000" sy="96000" algn="tl" rotWithShape="0">
              <a:srgbClr val="EAD8B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6" name="Shape 86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25400" dist="25400" dir="3300000" sx="96000" sy="96000" algn="tl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77777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921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8575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8575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90000" sy="90000" flip="xy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9F3">
              <a:alpha val="32941"/>
            </a:srgbClr>
          </a:solidFill>
          <a:ln w="9525" cap="rnd" cmpd="sng">
            <a:solidFill>
              <a:srgbClr val="D1C19D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0" cap="rnd" cmpd="sng">
            <a:solidFill>
              <a:srgbClr val="FFF5DB"/>
            </a:solidFill>
            <a:prstDash val="solid"/>
            <a:round/>
            <a:headEnd type="none" w="med" len="med"/>
            <a:tailEnd type="none" w="med" len="med"/>
          </a:ln>
          <a:effectLst>
            <a:outerShdw blurRad="25400" dist="25400" dir="5400000" algn="tl" rotWithShape="0">
              <a:srgbClr val="ADA48C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" name="Shape 12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Successful Quote Integration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 b="16555"/>
          <a:stretch/>
        </p:blipFill>
        <p:spPr>
          <a:xfrm>
            <a:off x="2417526" y="2112525"/>
            <a:ext cx="5156424" cy="430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Parenthetical Citations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435608" y="1174600"/>
            <a:ext cx="7498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Parenthetical citations are the simplest, most efficient way to cite ideas that do not belong to you, whether it be paraphrased or quoted directly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2377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◦"/>
            </a:pPr>
            <a:r>
              <a:rPr lang="en-US" sz="2800"/>
              <a:t>These citations happen most often in Social Studies. </a:t>
            </a:r>
            <a:r>
              <a:rPr lang="en-US" sz="2800" b="1"/>
              <a:t>You </a:t>
            </a:r>
            <a:r>
              <a:rPr lang="en-US" b="1"/>
              <a:t>MUST </a:t>
            </a:r>
            <a:r>
              <a:rPr lang="en-US" sz="2800" b="1"/>
              <a:t>use direct quotes from the novel to prove your argument in LA.</a:t>
            </a:r>
            <a:endParaRPr sz="2800" b="1"/>
          </a:p>
          <a:p>
            <a:pPr marL="640080" marR="0" lvl="1" indent="-23774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◦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Citations ALWAYS appear at the end of the sentence, even if there is information that appears after quoted material</a:t>
            </a:r>
            <a:endParaRPr sz="2800"/>
          </a:p>
          <a:p>
            <a:pPr marL="640080" marR="0" lvl="1" indent="-23774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◦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There is NEVER any punctuation before the citation</a:t>
            </a:r>
            <a:endParaRPr sz="2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Via paraphrasing:</a:t>
            </a: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Place ideas and/or events in your own words but include a parenthetical citation to indicate it came from the book.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Example: Okonkwo hanged himself (Achebe 207).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1435608" y="1080400"/>
            <a:ext cx="7498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/>
              <a:t>An epigraph:</a:t>
            </a: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/>
          </a:p>
          <a:p>
            <a:pPr marL="457200" marR="0" lvl="0" indent="-406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bin"/>
              <a:buChar char="●"/>
            </a:pPr>
            <a:r>
              <a:rPr lang="en-US" sz="2800"/>
              <a:t>Center the lines below your title (use double spacing below and above the epigraph)</a:t>
            </a:r>
            <a:endParaRPr sz="2800"/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 sz="2800"/>
              <a:t>Italicize the quote</a:t>
            </a:r>
            <a:endParaRPr sz="2800"/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bin"/>
              <a:buChar char="●"/>
            </a:pPr>
            <a:r>
              <a:rPr lang="en-US" sz="2800"/>
              <a:t>Indent 1 inch on both sides</a:t>
            </a:r>
            <a:endParaRPr sz="2800"/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 sz="2800"/>
              <a:t>Use single spacing within the epigraph</a:t>
            </a:r>
            <a:endParaRPr sz="2800"/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 sz="2800"/>
              <a:t>Include the author’s name immediately below the epigraph, single spaced and on the right side of the text.</a:t>
            </a:r>
            <a:endParaRPr sz="2800"/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◦"/>
            </a:pPr>
            <a:r>
              <a:rPr lang="en-US"/>
              <a:t>Create a corresponding entry in your works cited page.</a:t>
            </a: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2800"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435608" y="141963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1476433" y="886500"/>
            <a:ext cx="7498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/>
              <a:t>An epigraph:</a:t>
            </a: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3000"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5599" y="1986775"/>
            <a:ext cx="6891975" cy="36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/>
          <p:nvPr/>
        </p:nvSpPr>
        <p:spPr>
          <a:xfrm>
            <a:off x="1887309" y="4105184"/>
            <a:ext cx="798000" cy="36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69676D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7065625" y="4166150"/>
            <a:ext cx="1058700" cy="245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69676D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4686761" y="4778038"/>
            <a:ext cx="246900" cy="4542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69676D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2132925" y="2041075"/>
            <a:ext cx="2347200" cy="126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4">
            <a:alphaModFix/>
          </a:blip>
          <a:srcRect t="11063"/>
          <a:stretch/>
        </p:blipFill>
        <p:spPr>
          <a:xfrm>
            <a:off x="2498652" y="1560499"/>
            <a:ext cx="4765875" cy="2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/>
          <p:nvPr/>
        </p:nvSpPr>
        <p:spPr>
          <a:xfrm>
            <a:off x="2562930" y="1943351"/>
            <a:ext cx="482100" cy="26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69676D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6687243" y="1943351"/>
            <a:ext cx="450000" cy="26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69676D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5862369" y="2595887"/>
            <a:ext cx="246300" cy="341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69676D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435558" y="67388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</a:t>
            </a:r>
            <a:r>
              <a:rPr lang="en-US"/>
              <a:t>te: Analysis Focus 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1177550" y="1287650"/>
            <a:ext cx="7756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2800"/>
              <a:t>Your quotes will be stronger if you are focusing on a specific literary technique (connected to the how of your thesis). </a:t>
            </a:r>
            <a:r>
              <a:rPr lang="en-US" sz="2800" b="1"/>
              <a:t>Avoid general analysis</a:t>
            </a:r>
            <a:r>
              <a:rPr lang="en-US" sz="2800"/>
              <a:t>.</a:t>
            </a:r>
            <a:endParaRPr sz="2800"/>
          </a:p>
          <a:p>
            <a:pPr marL="9144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Focus your analysis around what the technique is doing, then tie it back to your thesis statement.</a:t>
            </a:r>
            <a:endParaRPr sz="260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/>
              <a:t>Thought process example:</a:t>
            </a:r>
            <a:endParaRPr sz="2400" b="1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Thesis how: </a:t>
            </a:r>
            <a:r>
              <a:rPr lang="en-US" sz="2400">
                <a:solidFill>
                  <a:srgbClr val="FF0000"/>
                </a:solidFill>
              </a:rPr>
              <a:t>characterization</a:t>
            </a:r>
            <a:endParaRPr sz="240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Technique in quote: </a:t>
            </a:r>
            <a:r>
              <a:rPr lang="en-US" sz="2400">
                <a:solidFill>
                  <a:srgbClr val="0000FF"/>
                </a:solidFill>
              </a:rPr>
              <a:t>metaphor</a:t>
            </a:r>
            <a:endParaRPr sz="2400">
              <a:solidFill>
                <a:srgbClr val="0000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Analysis: 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First, how does the </a:t>
            </a:r>
            <a:r>
              <a:rPr lang="en-US" sz="2400">
                <a:solidFill>
                  <a:srgbClr val="0000FF"/>
                </a:solidFill>
              </a:rPr>
              <a:t>metaphor</a:t>
            </a:r>
            <a:r>
              <a:rPr lang="en-US" sz="2400"/>
              <a:t> develop </a:t>
            </a:r>
            <a:r>
              <a:rPr lang="en-US" sz="2400">
                <a:solidFill>
                  <a:srgbClr val="FF0000"/>
                </a:solidFill>
              </a:rPr>
              <a:t>characterization</a:t>
            </a:r>
            <a:r>
              <a:rPr lang="en-US" sz="2400"/>
              <a:t>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Then, how does the</a:t>
            </a:r>
            <a:r>
              <a:rPr lang="en-US" sz="2400">
                <a:solidFill>
                  <a:srgbClr val="FF0000"/>
                </a:solidFill>
              </a:rPr>
              <a:t> characterization </a:t>
            </a:r>
            <a:r>
              <a:rPr lang="en-US" sz="2400"/>
              <a:t>prove my thesis?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435558" y="67388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</a:t>
            </a:r>
            <a:r>
              <a:rPr lang="en-US"/>
              <a:t>te: Analysis Focus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1177550" y="1287650"/>
            <a:ext cx="7756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/>
              <a:t>What does this look like?</a:t>
            </a:r>
            <a:endParaRPr sz="2400" b="1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	Shakespeare integrates </a:t>
            </a:r>
            <a:r>
              <a:rPr lang="en-US" sz="2400">
                <a:solidFill>
                  <a:srgbClr val="0000FF"/>
                </a:solidFill>
              </a:rPr>
              <a:t>metaphors</a:t>
            </a:r>
            <a:r>
              <a:rPr lang="en-US" sz="2400"/>
              <a:t> into Lady Macbeth’s dialogue to portray her unorthodox attempts to gain power over Macbeth. After receiving Macbeth’s letter at the beginning of the play, Lady Macbeth exclaims, “Hie thee hither/That I may pour my spirits in thine ear/And chastise.../All that impedes thee.../To have thee crowned withal” (1.5.26-31). The </a:t>
            </a:r>
            <a:r>
              <a:rPr lang="en-US" sz="2400">
                <a:solidFill>
                  <a:srgbClr val="0000FF"/>
                </a:solidFill>
              </a:rPr>
              <a:t>metaphor</a:t>
            </a:r>
            <a:r>
              <a:rPr lang="en-US" sz="2400"/>
              <a:t> of “pour my spirits” </a:t>
            </a:r>
            <a:r>
              <a:rPr lang="en-US" sz="2400">
                <a:solidFill>
                  <a:srgbClr val="FF0000"/>
                </a:solidFill>
              </a:rPr>
              <a:t>characterizes</a:t>
            </a:r>
            <a:r>
              <a:rPr lang="en-US" sz="2400"/>
              <a:t> Lady Macbeth as manipulative and unnatural, whose ruthless ambition drives her to use her influence to poison her husband. The </a:t>
            </a:r>
            <a:r>
              <a:rPr lang="en-US" sz="2400">
                <a:solidFill>
                  <a:srgbClr val="FF0000"/>
                </a:solidFill>
              </a:rPr>
              <a:t>characterization</a:t>
            </a:r>
            <a:r>
              <a:rPr lang="en-US" sz="2400"/>
              <a:t> not only shows both her sway over Macbeth and her control in the relationship, but her use of “spirits” also hints at unnaturality.</a:t>
            </a:r>
            <a:endParaRPr sz="2400"/>
          </a:p>
        </p:txBody>
      </p:sp>
      <p:sp>
        <p:nvSpPr>
          <p:cNvPr id="208" name="Shape 208"/>
          <p:cNvSpPr/>
          <p:nvPr/>
        </p:nvSpPr>
        <p:spPr>
          <a:xfrm>
            <a:off x="546275" y="4446400"/>
            <a:ext cx="603000" cy="395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623325" y="5521975"/>
            <a:ext cx="603000" cy="395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Shape 210"/>
          <p:cNvSpPr txBox="1"/>
          <p:nvPr/>
        </p:nvSpPr>
        <p:spPr>
          <a:xfrm>
            <a:off x="179000" y="4380450"/>
            <a:ext cx="339000" cy="15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1</a:t>
            </a:r>
            <a:endParaRPr sz="24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2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/>
              <a:t>Now What?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1435608" y="1174600"/>
            <a:ext cx="7498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bin"/>
              <a:buAutoNum type="arabicPeriod"/>
            </a:pPr>
            <a:r>
              <a:rPr lang="en-US"/>
              <a:t>Fix quote integration errors on the practice sheet provided.</a:t>
            </a:r>
            <a:endParaRPr/>
          </a:p>
          <a:p>
            <a:pPr marL="457200" marR="0" lvl="0" indent="-3911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60"/>
              <a:buFont typeface="Cabin"/>
              <a:buAutoNum type="arabicPeriod"/>
            </a:pPr>
            <a:r>
              <a:rPr lang="en-US"/>
              <a:t>Discuss the strengths of each analysis example. How does each create </a:t>
            </a:r>
            <a:r>
              <a:rPr lang="en-US" i="1"/>
              <a:t>specific</a:t>
            </a:r>
            <a:r>
              <a:rPr lang="en-US"/>
              <a:t> analysis that references technique?</a:t>
            </a:r>
            <a:endParaRPr/>
          </a:p>
          <a:p>
            <a:pPr marL="457200" marR="0" lvl="0" indent="-3911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60"/>
              <a:buFont typeface="Cabin"/>
              <a:buAutoNum type="arabicPeriod"/>
            </a:pPr>
            <a:r>
              <a:rPr lang="en-US"/>
              <a:t>Review your rough draft. Examine each quote for integration errors. How can you strengthen your quote analysis?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Something an author (or character) says, declares, etc.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914400" marR="0" lvl="0" indent="-3911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If you are quoting anything the author (or character) says or thinks you need to have a comma immediately before the quotation.</a:t>
            </a: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Achebe insists</a:t>
            </a:r>
            <a:r>
              <a:rPr lang="en-US" sz="3200" b="0" i="0" u="none" strike="noStrike" cap="none">
                <a:solidFill>
                  <a:srgbClr val="FF0000"/>
                </a:solidFill>
                <a:latin typeface="Cabin"/>
                <a:ea typeface="Cabin"/>
                <a:cs typeface="Cabin"/>
                <a:sym typeface="Cabin"/>
              </a:rPr>
              <a:t>,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“It is an abomination for a man to take his own life” (Achebe 207).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3965975" y="4540600"/>
            <a:ext cx="216600" cy="291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/>
              <a:t>Words to use other than “said”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939183" y="1417325"/>
            <a:ext cx="3657600" cy="46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bin"/>
              <a:buChar char="●"/>
            </a:pPr>
            <a:r>
              <a:rPr lang="en-US">
                <a:solidFill>
                  <a:srgbClr val="000000"/>
                </a:solidFill>
              </a:rPr>
              <a:t>writes</a:t>
            </a:r>
            <a:endParaRPr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rgbClr val="000000"/>
                </a:solidFill>
              </a:rPr>
              <a:t>observes</a:t>
            </a:r>
            <a:endParaRPr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rgbClr val="000000"/>
                </a:solidFill>
              </a:rPr>
              <a:t>notes</a:t>
            </a:r>
            <a:endParaRPr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rgbClr val="000000"/>
                </a:solidFill>
              </a:rPr>
              <a:t>remarks</a:t>
            </a:r>
            <a:endParaRPr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rgbClr val="000000"/>
                </a:solidFill>
              </a:rPr>
              <a:t>adds</a:t>
            </a:r>
            <a:endParaRPr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rgbClr val="000000"/>
                </a:solidFill>
              </a:rPr>
              <a:t>declares</a:t>
            </a:r>
            <a:endParaRPr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rgbClr val="000000"/>
                </a:solidFill>
              </a:rPr>
              <a:t>informs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5151750" y="1527850"/>
            <a:ext cx="3000000" cy="35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7084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alleges</a:t>
            </a:r>
            <a:endParaRPr sz="2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lvl="0" indent="-37084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claims</a:t>
            </a:r>
            <a:endParaRPr sz="2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lvl="0" indent="-37084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states</a:t>
            </a:r>
            <a:endParaRPr sz="2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lvl="0" indent="-37084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comments</a:t>
            </a:r>
            <a:endParaRPr sz="2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lvl="0" indent="-37084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affirms</a:t>
            </a:r>
            <a:endParaRPr sz="2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lvl="0" indent="-37084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asserts</a:t>
            </a:r>
            <a:endParaRPr sz="2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lvl="0" indent="-37084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explains</a:t>
            </a:r>
            <a:endParaRPr sz="2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457200" lvl="0" indent="-37084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argues</a:t>
            </a:r>
            <a:endParaRPr sz="2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lvl="0" indent="-283464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Ideas in complete sentences:</a:t>
            </a:r>
            <a:endParaRPr/>
          </a:p>
          <a:p>
            <a:pPr marL="9144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Font typeface="Cabin"/>
              <a:buChar char="●"/>
            </a:pPr>
            <a:r>
              <a:rPr lang="en-US"/>
              <a:t>When both sides of the sentence can stand alone, you must use a colon to </a:t>
            </a:r>
            <a:r>
              <a:rPr lang="en-US" i="1"/>
              <a:t>present</a:t>
            </a:r>
            <a:r>
              <a:rPr lang="en-US"/>
              <a:t> your quote.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Okonkwo killed himself because it was the only way he could fight</a:t>
            </a:r>
            <a:r>
              <a:rPr lang="en-US" sz="3200" b="1" i="0" u="none" strike="noStrike" cap="none">
                <a:solidFill>
                  <a:srgbClr val="FF0000"/>
                </a:solidFill>
              </a:rPr>
              <a:t>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“I will fight alone if I choose” (Achebe 201).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5671025" y="4568875"/>
            <a:ext cx="414600" cy="235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435608" y="76813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1435608" y="986200"/>
            <a:ext cx="7498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Partial ideas: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Integrate the quote fully into your own sentence by describing the subject in your own words and quoting the object (or action) of the sentence. No punctuation necessary.</a:t>
            </a:r>
            <a:endParaRPr sz="2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/>
              <a:t>Ex. 1</a:t>
            </a: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Okonkwo battles with his conscience as he “did not taste any food for two days after the death of Ikemefuna” (Achebe 63).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Partial ideas:</a:t>
            </a: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/>
              <a:t>Ex. 2</a:t>
            </a: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Okonkwo’s violence toward Ojiugo was a “nso-ani” and the rest of the village was horrified that he had “broken the sacred peace” (Achebe 31).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/>
              <a:t>Quotes in the wrong tense or partial quotes: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Use </a:t>
            </a:r>
            <a:r>
              <a:rPr lang="en-US" sz="2800" i="1"/>
              <a:t>brackets</a:t>
            </a:r>
            <a:r>
              <a:rPr lang="en-US" sz="2800"/>
              <a:t> to change tenses or reference subjects. Use </a:t>
            </a:r>
            <a:r>
              <a:rPr lang="en-US" sz="2800" i="1"/>
              <a:t>ellipses</a:t>
            </a:r>
            <a:r>
              <a:rPr lang="en-US" sz="2800"/>
              <a:t> to cut down quotes.</a:t>
            </a:r>
            <a:endParaRPr sz="2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2400"/>
              <a:t>Dwight is a bully who takes out his anger and insecurity on those who are weaker than he is. While hunting, he boosts his ego by "kill</a:t>
            </a:r>
            <a:r>
              <a:rPr lang="en-US" sz="2400">
                <a:solidFill>
                  <a:srgbClr val="FF0000"/>
                </a:solidFill>
              </a:rPr>
              <a:t>[ing]</a:t>
            </a:r>
            <a:r>
              <a:rPr lang="en-US" sz="2400"/>
              <a:t> anything he </a:t>
            </a:r>
            <a:r>
              <a:rPr lang="en-US" sz="2400">
                <a:solidFill>
                  <a:srgbClr val="FF0000"/>
                </a:solidFill>
              </a:rPr>
              <a:t>[sees]</a:t>
            </a:r>
            <a:r>
              <a:rPr lang="en-US" sz="2400"/>
              <a:t>. He kill</a:t>
            </a:r>
            <a:r>
              <a:rPr lang="en-US" sz="2400">
                <a:solidFill>
                  <a:srgbClr val="FF0000"/>
                </a:solidFill>
              </a:rPr>
              <a:t>[s]</a:t>
            </a:r>
            <a:r>
              <a:rPr lang="en-US" sz="2400"/>
              <a:t> chipmunks, squirrels, blue jays, and mockingbirds" (Wolff 171). </a:t>
            </a:r>
            <a:endParaRPr sz="2400"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2400"/>
              <a:t>During their phone conversation, Toby's father tries to win Toby over by saying, "I've made some mistakes </a:t>
            </a:r>
            <a:r>
              <a:rPr lang="en-US" sz="2400">
                <a:solidFill>
                  <a:srgbClr val="FF0000"/>
                </a:solidFill>
              </a:rPr>
              <a:t>. . .</a:t>
            </a:r>
            <a:r>
              <a:rPr lang="en-US" sz="2400"/>
              <a:t> We all have. But that's behind us. Right, Tober?" (211).</a:t>
            </a:r>
            <a:endParaRPr sz="2400"/>
          </a:p>
        </p:txBody>
      </p:sp>
      <p:sp>
        <p:nvSpPr>
          <p:cNvPr id="145" name="Shape 145"/>
          <p:cNvSpPr/>
          <p:nvPr/>
        </p:nvSpPr>
        <p:spPr>
          <a:xfrm>
            <a:off x="8845675" y="4653625"/>
            <a:ext cx="235500" cy="160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8487700" y="5852700"/>
            <a:ext cx="235500" cy="395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/>
              <a:t>Quotes longer than </a:t>
            </a:r>
            <a:r>
              <a:rPr lang="en-US" u="sng">
                <a:solidFill>
                  <a:srgbClr val="FF0000"/>
                </a:solidFill>
              </a:rPr>
              <a:t>4 lines (use sparingly)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: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bin"/>
              <a:buChar char="●"/>
            </a:pPr>
            <a:r>
              <a:rPr lang="en-US" sz="2800"/>
              <a:t>Create a </a:t>
            </a:r>
            <a:r>
              <a:rPr lang="en-US" sz="2800" b="1"/>
              <a:t>block quote</a:t>
            </a:r>
            <a:r>
              <a:rPr lang="en-US" sz="2800"/>
              <a:t> by starting a new line of text and indenting </a:t>
            </a:r>
            <a:r>
              <a:rPr lang="en-US" sz="2800" u="sng"/>
              <a:t>the left side</a:t>
            </a:r>
            <a:r>
              <a:rPr lang="en-US" sz="2800"/>
              <a:t> of the quote by ½ in. Your citation should come after the punctuation mark. Notice, there are no quotation marks.</a:t>
            </a:r>
            <a:endParaRPr sz="2800" i="0" strike="noStrike" cap="none">
              <a:solidFill>
                <a:schemeClr val="dk1"/>
              </a:solidFill>
            </a:endParaRPr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425" y="4254677"/>
            <a:ext cx="5896976" cy="223867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/>
          <p:nvPr/>
        </p:nvSpPr>
        <p:spPr>
          <a:xfrm>
            <a:off x="2224988" y="5209475"/>
            <a:ext cx="565200" cy="423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3694563" y="6396425"/>
            <a:ext cx="226200" cy="3579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How to integrate…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/>
              <a:t>A quote within a quote:</a:t>
            </a:r>
            <a:endParaRPr/>
          </a:p>
          <a:p>
            <a:pPr marL="9144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Set off the inner quote with single quotations. If there is more than one quote within a quote, alternate between single and double quotations.</a:t>
            </a:r>
            <a:endParaRPr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2400"/>
          </a:p>
          <a:p>
            <a:pPr marL="365760" marR="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lang="en-US" sz="2400"/>
              <a:t>When Lena shows Ying-Ying around her new house, Ying-Ying complains that "the slant of the floor makes her feel as if she is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'</a:t>
            </a:r>
            <a:r>
              <a:rPr lang="en-US" sz="2400"/>
              <a:t>running down</a:t>
            </a:r>
            <a:r>
              <a:rPr lang="en-US" sz="2400" b="1">
                <a:solidFill>
                  <a:srgbClr val="FF0000"/>
                </a:solidFill>
              </a:rPr>
              <a:t>'</a:t>
            </a:r>
            <a:r>
              <a:rPr lang="en-US" sz="2400"/>
              <a:t>" (Tan 163).</a:t>
            </a:r>
            <a:endParaRPr sz="2400"/>
          </a:p>
        </p:txBody>
      </p:sp>
      <p:sp>
        <p:nvSpPr>
          <p:cNvPr id="162" name="Shape 162"/>
          <p:cNvSpPr/>
          <p:nvPr/>
        </p:nvSpPr>
        <p:spPr>
          <a:xfrm>
            <a:off x="5002200" y="6198575"/>
            <a:ext cx="433200" cy="5181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838</Words>
  <Application>Microsoft Office PowerPoint</Application>
  <PresentationFormat>On-screen Show (4:3)</PresentationFormat>
  <Paragraphs>97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Cabin</vt:lpstr>
      <vt:lpstr>Calibri</vt:lpstr>
      <vt:lpstr>Noto Sans Symbols</vt:lpstr>
      <vt:lpstr>Verdana</vt:lpstr>
      <vt:lpstr>Solstice</vt:lpstr>
      <vt:lpstr>Successful Quote Integration</vt:lpstr>
      <vt:lpstr>How to integrate…</vt:lpstr>
      <vt:lpstr>Words to use other than “said”</vt:lpstr>
      <vt:lpstr>How to Integrate…</vt:lpstr>
      <vt:lpstr>How to integrate…</vt:lpstr>
      <vt:lpstr>How to integrate…</vt:lpstr>
      <vt:lpstr>How to integrate…</vt:lpstr>
      <vt:lpstr>How to integrate…</vt:lpstr>
      <vt:lpstr>How to integrate…</vt:lpstr>
      <vt:lpstr>Parenthetical Citations</vt:lpstr>
      <vt:lpstr>How to Integrate…</vt:lpstr>
      <vt:lpstr>How to Integrate…</vt:lpstr>
      <vt:lpstr>How to Integrate…</vt:lpstr>
      <vt:lpstr>How to Integrate: Analysis Focus </vt:lpstr>
      <vt:lpstr>How to Integrate: Analysis Focus</vt:lpstr>
      <vt:lpstr>Now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Quote Integration</dc:title>
  <dc:creator>McGoorty, Annemarie    SHS - Staff</dc:creator>
  <cp:lastModifiedBy>Maners, Allison SHS Staff</cp:lastModifiedBy>
  <cp:revision>1</cp:revision>
  <dcterms:modified xsi:type="dcterms:W3CDTF">2018-02-14T15:37:15Z</dcterms:modified>
</cp:coreProperties>
</file>