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embeddedFontLst>
    <p:embeddedFont>
      <p:font typeface="Georgia" panose="02040502050405020303" pitchFamily="18" charset="0"/>
      <p:regular r:id="rId17"/>
      <p:bold r:id="rId18"/>
      <p:italic r:id="rId19"/>
      <p:boldItalic r:id="rId20"/>
    </p:embeddedFont>
    <p:embeddedFont>
      <p:font typeface="Trebuchet MS" panose="020B0603020202020204" pitchFamily="34" charset="0"/>
      <p:regular r:id="rId21"/>
      <p:bold r:id="rId22"/>
      <p:italic r:id="rId23"/>
      <p:boldItalic r:id="rId24"/>
    </p:embeddedFont>
    <p:embeddedFont>
      <p:font typeface="Libre Baskerville" panose="020B0604020202020204" charset="0"/>
      <p:regular r:id="rId25"/>
      <p:bold r:id="rId26"/>
      <p: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4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Baskerville"/>
              <a:buNone/>
              <a:defRPr/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None/>
              <a:defRPr/>
            </a:lvl1pPr>
            <a:lvl2pPr marL="457200" marR="0" lvl="1" indent="0" algn="ctr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None/>
              <a:defRPr/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Noto Symbol"/>
              <a:buNone/>
              <a:defRPr/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None/>
              <a:defRPr/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rgbClr val="D0DCF2"/>
              </a:buClr>
              <a:buSzPts val="1400"/>
              <a:buFont typeface="Noto Symbol"/>
              <a:buNone/>
              <a:defRPr/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None/>
              <a:defRPr/>
            </a:lvl6pPr>
            <a:lvl7pPr marL="2743200" marR="0" lvl="6" indent="0" algn="ctr" rtl="0">
              <a:spcBef>
                <a:spcPts val="28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None/>
              <a:defRPr/>
            </a:lvl7pPr>
            <a:lvl8pPr marL="3200400" marR="0" lvl="7" indent="0" algn="ctr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None/>
              <a:defRPr/>
            </a:lvl8pPr>
            <a:lvl9pPr marL="3657600" marR="0" lvl="8" indent="0" algn="ctr" rtl="0">
              <a:spcBef>
                <a:spcPts val="28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Libre Baskerville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 rot="5400000">
            <a:off x="7077269" y="4181669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D6BB">
              <a:alpha val="5372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EE6D6">
              <a:alpha val="3568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EE6D6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EF4EC">
              <a:alpha val="7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cxnSp>
        <p:nvCxnSpPr>
          <p:cNvPr id="26" name="Shape 26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D6BB">
                <a:alpha val="7294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" name="Shape 27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F4EC">
                <a:alpha val="82745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" name="Shape 28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D6B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" name="Shape 29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FED6BB">
                <a:alpha val="8196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FED6B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D6B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D6BB">
              <a:alpha val="5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1309632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1664208" y="5788152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1325544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Baskerville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 rot="5400000">
            <a:off x="1754124" y="303276"/>
            <a:ext cx="4873752" cy="74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•"/>
              <a:defRPr/>
            </a:lvl1pPr>
            <a:lvl2pPr marL="914400" lvl="1" indent="-317500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/>
            </a:lvl2pPr>
            <a:lvl3pPr marL="1371600" lvl="2" indent="-317500" algn="l" rtl="0">
              <a:spcBef>
                <a:spcPts val="36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Noto Symbol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•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rgbClr val="D0DCF2"/>
              </a:buClr>
              <a:buSzPts val="1400"/>
              <a:buFont typeface="Noto Symbol"/>
              <a:buChar char="●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28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○"/>
              <a:defRPr/>
            </a:lvl7pPr>
            <a:lvl8pPr marL="365760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28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 rot="5400000">
            <a:off x="4541837" y="2362202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Baskerville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•"/>
              <a:defRPr/>
            </a:lvl1pPr>
            <a:lvl2pPr marL="914400" lvl="1" indent="-317500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/>
            </a:lvl2pPr>
            <a:lvl3pPr marL="1371600" lvl="2" indent="-317500" algn="l" rtl="0">
              <a:spcBef>
                <a:spcPts val="36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Noto Symbol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•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rgbClr val="D0DCF2"/>
              </a:buClr>
              <a:buSzPts val="1400"/>
              <a:buFont typeface="Noto Symbol"/>
              <a:buChar char="●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28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○"/>
              <a:defRPr/>
            </a:lvl7pPr>
            <a:lvl8pPr marL="365760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28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Baskerville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•"/>
              <a:defRPr/>
            </a:lvl1pPr>
            <a:lvl2pPr marL="914400" lvl="1" indent="-317500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/>
            </a:lvl2pPr>
            <a:lvl3pPr marL="1371600" lvl="2" indent="-317500" algn="l" rtl="0">
              <a:spcBef>
                <a:spcPts val="36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Noto Symbol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•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rgbClr val="D0DCF2"/>
              </a:buClr>
              <a:buSzPts val="1400"/>
              <a:buFont typeface="Noto Symbol"/>
              <a:buChar char="●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28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○"/>
              <a:defRPr/>
            </a:lvl7pPr>
            <a:lvl8pPr marL="365760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28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bre Baskerville"/>
              <a:buNone/>
              <a:defRPr/>
            </a:lvl1pPr>
            <a:lvl2pPr marL="914400" lvl="1" indent="-228600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ibre Baskerville"/>
              <a:buNone/>
              <a:defRPr/>
            </a:lvl2pPr>
            <a:lvl3pPr marL="1371600" lvl="2" indent="-228600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ibre Baskerville"/>
              <a:buNone/>
              <a:defRPr/>
            </a:lvl3pPr>
            <a:lvl4pPr marL="1828800" lvl="3" indent="-228600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ibre Baskerville"/>
              <a:buNone/>
              <a:defRPr/>
            </a:lvl4pPr>
            <a:lvl5pPr marL="2286000" lvl="4" indent="-228600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ibre Baskerville"/>
              <a:buNone/>
              <a:defRPr/>
            </a:lvl5pPr>
            <a:lvl6pPr marL="2743200" lvl="5" indent="-3175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7pPr>
            <a:lvl8pPr marL="3657600" lvl="7" indent="-3175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 rot="5400000">
            <a:off x="7077456" y="4178808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D6BB">
              <a:alpha val="5372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EE6D6">
              <a:alpha val="3568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EE6D6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EF4EC">
              <a:alpha val="7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cxnSp>
        <p:nvCxnSpPr>
          <p:cNvPr id="54" name="Shape 54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D6BB">
                <a:alpha val="7294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Shape 55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F4EC">
                <a:alpha val="82745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Shape 56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D6B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FED6BB">
                <a:alpha val="8196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Shape 58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FED6B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9" name="Shape 59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D6BB">
              <a:alpha val="5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0" name="Shape 60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1324704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1664208" y="5791200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1879040" y="4479888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cxnSp>
        <p:nvCxnSpPr>
          <p:cNvPr id="65" name="Shape 65"/>
          <p:cNvCxnSpPr/>
          <p:nvPr/>
        </p:nvCxnSpPr>
        <p:spPr>
          <a:xfrm>
            <a:off x="9097944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D6B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1340616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Baskerville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•"/>
              <a:defRPr/>
            </a:lvl1pPr>
            <a:lvl2pPr marL="914400" lvl="1" indent="-317500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/>
            </a:lvl2pPr>
            <a:lvl3pPr marL="1371600" lvl="2" indent="-317500" algn="l" rtl="0">
              <a:spcBef>
                <a:spcPts val="36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Noto Symbol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•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rgbClr val="D0DCF2"/>
              </a:buClr>
              <a:buSzPts val="1400"/>
              <a:buFont typeface="Noto Symbol"/>
              <a:buChar char="●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28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○"/>
              <a:defRPr/>
            </a:lvl7pPr>
            <a:lvl8pPr marL="365760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28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•"/>
              <a:defRPr/>
            </a:lvl1pPr>
            <a:lvl2pPr marL="914400" lvl="1" indent="-317500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/>
            </a:lvl2pPr>
            <a:lvl3pPr marL="1371600" lvl="2" indent="-317500" algn="l" rtl="0">
              <a:spcBef>
                <a:spcPts val="36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Noto Symbol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•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rgbClr val="D0DCF2"/>
              </a:buClr>
              <a:buSzPts val="1400"/>
              <a:buFont typeface="Noto Symbol"/>
              <a:buChar char="●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28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○"/>
              <a:defRPr/>
            </a:lvl7pPr>
            <a:lvl8pPr marL="365760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28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•"/>
              <a:defRPr/>
            </a:lvl1pPr>
            <a:lvl2pPr marL="914400" lvl="1" indent="-317500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/>
            </a:lvl2pPr>
            <a:lvl3pPr marL="1371600" lvl="2" indent="-317500" algn="l" rtl="0">
              <a:spcBef>
                <a:spcPts val="36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Noto Symbol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•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rgbClr val="D0DCF2"/>
              </a:buClr>
              <a:buSzPts val="1400"/>
              <a:buFont typeface="Noto Symbol"/>
              <a:buChar char="●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28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○"/>
              <a:defRPr/>
            </a:lvl7pPr>
            <a:lvl8pPr marL="365760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28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•"/>
              <a:defRPr/>
            </a:lvl1pPr>
            <a:lvl2pPr marL="914400" lvl="1" indent="-317500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/>
            </a:lvl2pPr>
            <a:lvl3pPr marL="1371600" lvl="2" indent="-317500" algn="l" rtl="0">
              <a:spcBef>
                <a:spcPts val="36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Noto Symbol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•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rgbClr val="D0DCF2"/>
              </a:buClr>
              <a:buSzPts val="1400"/>
              <a:buFont typeface="Noto Symbol"/>
              <a:buChar char="●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28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○"/>
              <a:defRPr/>
            </a:lvl7pPr>
            <a:lvl8pPr marL="365760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28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idx="3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ibre Baskerville"/>
              <a:buNone/>
              <a:defRPr/>
            </a:lvl1pPr>
            <a:lvl2pPr marL="914400" lvl="1" indent="-317500" rtl="0">
              <a:spcBef>
                <a:spcPts val="420"/>
              </a:spcBef>
              <a:spcAft>
                <a:spcPts val="0"/>
              </a:spcAft>
              <a:buSzPts val="1400"/>
              <a:buChar char="●"/>
              <a:defRPr/>
            </a:lvl2pPr>
            <a:lvl3pPr marL="1371600" lvl="2" indent="-3175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rtl="0">
              <a:spcBef>
                <a:spcPts val="320"/>
              </a:spcBef>
              <a:spcAft>
                <a:spcPts val="0"/>
              </a:spcAft>
              <a:buSzPts val="1400"/>
              <a:buChar char="●"/>
              <a:defRPr/>
            </a:lvl5pPr>
            <a:lvl6pPr marL="2743200" lvl="5" indent="-3175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7pPr>
            <a:lvl8pPr marL="3657600" lvl="7" indent="-3175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body" idx="4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ibre Baskerville"/>
              <a:buNone/>
              <a:defRPr/>
            </a:lvl1pPr>
            <a:lvl2pPr marL="914400" lvl="1" indent="-317500" rtl="0">
              <a:spcBef>
                <a:spcPts val="420"/>
              </a:spcBef>
              <a:spcAft>
                <a:spcPts val="0"/>
              </a:spcAft>
              <a:buSzPts val="1400"/>
              <a:buChar char="●"/>
              <a:defRPr/>
            </a:lvl2pPr>
            <a:lvl3pPr marL="1371600" lvl="2" indent="-3175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rtl="0">
              <a:spcBef>
                <a:spcPts val="320"/>
              </a:spcBef>
              <a:spcAft>
                <a:spcPts val="0"/>
              </a:spcAft>
              <a:buSzPts val="1400"/>
              <a:buChar char="●"/>
              <a:defRPr/>
            </a:lvl5pPr>
            <a:lvl6pPr marL="2743200" lvl="5" indent="-3175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7pPr>
            <a:lvl8pPr marL="3657600" lvl="7" indent="-3175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Baskerville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hape 93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D6BB">
                <a:alpha val="9294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40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1pPr>
            <a:lvl2pPr marL="914400" lvl="1" indent="-228600" rtl="0">
              <a:spcBef>
                <a:spcPts val="100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2pPr>
            <a:lvl3pPr marL="1371600" lvl="2" indent="-228600" rtl="0">
              <a:spcBef>
                <a:spcPts val="36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3pPr>
            <a:lvl4pPr marL="1828800" lvl="3" indent="-228600" rtl="0">
              <a:spcBef>
                <a:spcPts val="36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4pPr>
            <a:lvl5pPr marL="2286000" lvl="4" indent="-228600" rtl="0">
              <a:spcBef>
                <a:spcPts val="32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5pPr>
            <a:lvl6pPr marL="2743200" lvl="5" indent="-3175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7pPr>
            <a:lvl8pPr marL="3657600" lvl="7" indent="-3175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cxnSp>
        <p:nvCxnSpPr>
          <p:cNvPr id="96" name="Shape 96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D6B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7" name="Shape 97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Shape 98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9" name="Shape 9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D6BB">
              <a:alpha val="8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cxnSp>
        <p:nvCxnSpPr>
          <p:cNvPr id="100" name="Shape 100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1" name="Shape 10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•"/>
              <a:defRPr/>
            </a:lvl1pPr>
            <a:lvl2pPr marL="914400" lvl="1" indent="-317500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/>
            </a:lvl2pPr>
            <a:lvl3pPr marL="1371600" lvl="2" indent="-317500" algn="l" rtl="0">
              <a:spcBef>
                <a:spcPts val="36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Noto Symbol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•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rgbClr val="D0DCF2"/>
              </a:buClr>
              <a:buSzPts val="1400"/>
              <a:buFont typeface="Noto Symbol"/>
              <a:buChar char="●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28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○"/>
              <a:defRPr/>
            </a:lvl7pPr>
            <a:lvl8pPr marL="365760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28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Shape 107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D6B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8" name="Shape 108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pic" idx="2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10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1pPr>
            <a:lvl2pPr marL="914400" lvl="1" indent="-317500" rtl="0">
              <a:spcBef>
                <a:spcPts val="420"/>
              </a:spcBef>
              <a:spcAft>
                <a:spcPts val="0"/>
              </a:spcAft>
              <a:buSzPts val="1400"/>
              <a:buChar char="●"/>
              <a:defRPr/>
            </a:lvl2pPr>
            <a:lvl3pPr marL="1371600" lvl="2" indent="-3175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rtl="0">
              <a:spcBef>
                <a:spcPts val="320"/>
              </a:spcBef>
              <a:spcAft>
                <a:spcPts val="0"/>
              </a:spcAft>
              <a:buSzPts val="1400"/>
              <a:buChar char="●"/>
              <a:defRPr/>
            </a:lvl5pPr>
            <a:lvl6pPr marL="2743200" lvl="5" indent="-3175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7pPr>
            <a:lvl8pPr marL="3657600" lvl="7" indent="-3175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cxnSp>
        <p:nvCxnSpPr>
          <p:cNvPr id="112" name="Shape 112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3" name="Shape 113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D6B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cxnSp>
        <p:nvCxnSpPr>
          <p:cNvPr id="114" name="Shape 114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5" name="Shape 115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D6B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Shape 116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6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D6BB">
                <a:alpha val="9294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Baskerville"/>
              <a:buNone/>
              <a:defRPr/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•"/>
              <a:defRPr/>
            </a:lvl1pPr>
            <a:lvl2pPr marL="914400" marR="0" lvl="1" indent="-317500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/>
            </a:lvl2pPr>
            <a:lvl3pPr marL="1371600" marR="0" lvl="2" indent="-317500" algn="l" rtl="0">
              <a:spcBef>
                <a:spcPts val="36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Noto Symbol"/>
              <a:buChar char="•"/>
              <a:defRPr/>
            </a:lvl3pPr>
            <a:lvl4pPr marL="1828800" marR="0" lvl="3" indent="-317500" algn="l" rtl="0">
              <a:spcBef>
                <a:spcPts val="36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•"/>
              <a:defRPr/>
            </a:lvl4pPr>
            <a:lvl5pPr marL="2286000" marR="0" lvl="4" indent="-317500" algn="l" rtl="0">
              <a:spcBef>
                <a:spcPts val="320"/>
              </a:spcBef>
              <a:spcAft>
                <a:spcPts val="0"/>
              </a:spcAft>
              <a:buClr>
                <a:srgbClr val="D0DCF2"/>
              </a:buClr>
              <a:buSzPts val="1400"/>
              <a:buFont typeface="Noto Symbol"/>
              <a:buChar char="●"/>
              <a:defRPr/>
            </a:lvl5pPr>
            <a:lvl6pPr marL="2743200" marR="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•"/>
              <a:defRPr/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rgbClr val="FED6BB"/>
              </a:buClr>
              <a:buSzPts val="1400"/>
              <a:buFont typeface="Noto Symbol"/>
              <a:buChar char="○"/>
              <a:defRPr/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rgbClr val="E07630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D6B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D6BB">
              <a:alpha val="8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cxnSp>
        <p:nvCxnSpPr>
          <p:cNvPr id="14" name="Shape 14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ibre Baskerville"/>
              <a:buNone/>
            </a:pPr>
            <a:r>
              <a:rPr lang="en-US" sz="3000" b="1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Transitions:  The Glue That Holds Your Paper Together</a:t>
            </a:r>
            <a:endParaRPr sz="3000" b="1" i="0" u="none" strike="noStrike" cap="small">
              <a:solidFill>
                <a:schemeClr val="dk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And helps your reader follow the logic of your argument</a:t>
            </a:r>
            <a:endParaRPr sz="1800" b="1" i="0" u="none" strike="noStrike" cap="none">
              <a:solidFill>
                <a:schemeClr val="dk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Trebuchet MS"/>
                <a:ea typeface="Trebuchet MS"/>
                <a:cs typeface="Trebuchet MS"/>
                <a:sym typeface="Trebuchet MS"/>
              </a:rPr>
              <a:t>Transition Examples:</a:t>
            </a:r>
            <a:endParaRPr sz="4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6679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>
                <a:latin typeface="Libre Baskerville"/>
                <a:ea typeface="Libre Baskerville"/>
                <a:cs typeface="Libre Baskerville"/>
                <a:sym typeface="Libre Baskerville"/>
              </a:rPr>
              <a:t>This example demonstrates </a:t>
            </a:r>
            <a:r>
              <a:rPr lang="en-US" sz="2400" b="1">
                <a:latin typeface="Libre Baskerville"/>
                <a:ea typeface="Libre Baskerville"/>
                <a:cs typeface="Libre Baskerville"/>
                <a:sym typeface="Libre Baskerville"/>
              </a:rPr>
              <a:t>an appropriate novel specific transition</a:t>
            </a:r>
            <a:r>
              <a:rPr lang="en-US" sz="2400">
                <a:latin typeface="Libre Baskerville"/>
                <a:ea typeface="Libre Baskerville"/>
                <a:cs typeface="Libre Baskerville"/>
                <a:sym typeface="Libre Baskerville"/>
              </a:rPr>
              <a:t>. Rather than the general, “At the beginning of the play”, this transition describes the specific context of the quote to set the reader up for analysis.</a:t>
            </a:r>
            <a:endParaRPr sz="2400"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id="192" name="Shape 1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900" y="4102550"/>
            <a:ext cx="8358649" cy="270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5425" y="3646575"/>
            <a:ext cx="5143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Trebuchet MS"/>
                <a:ea typeface="Trebuchet MS"/>
                <a:cs typeface="Trebuchet MS"/>
                <a:sym typeface="Trebuchet MS"/>
              </a:rPr>
              <a:t>Transition Examples:</a:t>
            </a:r>
            <a:endParaRPr sz="4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204100" y="1600200"/>
            <a:ext cx="2745300" cy="487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74320" lvl="0" indent="-16764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>
                <a:latin typeface="Libre Baskerville"/>
                <a:ea typeface="Libre Baskerville"/>
                <a:cs typeface="Libre Baskerville"/>
                <a:sym typeface="Libre Baskerville"/>
              </a:rPr>
              <a:t>The </a:t>
            </a:r>
            <a:r>
              <a:rPr lang="en-US" sz="2000" b="1">
                <a:latin typeface="Libre Baskerville"/>
                <a:ea typeface="Libre Baskerville"/>
                <a:cs typeface="Libre Baskerville"/>
                <a:sym typeface="Libre Baskerville"/>
              </a:rPr>
              <a:t>repetition </a:t>
            </a:r>
            <a:r>
              <a:rPr lang="en-US" sz="2000">
                <a:latin typeface="Libre Baskerville"/>
                <a:ea typeface="Libre Baskerville"/>
                <a:cs typeface="Libre Baskerville"/>
                <a:sym typeface="Libre Baskerville"/>
              </a:rPr>
              <a:t>of the word, “plan” between paragraphs gives the reader </a:t>
            </a:r>
            <a:r>
              <a:rPr lang="en-US" sz="2000" b="1">
                <a:latin typeface="Libre Baskerville"/>
                <a:ea typeface="Libre Baskerville"/>
                <a:cs typeface="Libre Baskerville"/>
                <a:sym typeface="Libre Baskerville"/>
              </a:rPr>
              <a:t>“signposts”</a:t>
            </a:r>
            <a:r>
              <a:rPr lang="en-US" sz="2000">
                <a:latin typeface="Libre Baskerville"/>
                <a:ea typeface="Libre Baskerville"/>
                <a:cs typeface="Libre Baskerville"/>
                <a:sym typeface="Libre Baskerville"/>
              </a:rPr>
              <a:t> to follow the author’s thought without using clunky transitions such as “first” or “second”.</a:t>
            </a:r>
            <a:endParaRPr sz="2000"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id="200" name="Shape 2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9375" y="1446300"/>
            <a:ext cx="5764974" cy="518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70000" y="3251664"/>
            <a:ext cx="514350" cy="35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96600" y="3139613"/>
            <a:ext cx="514350" cy="46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Trebuchet MS"/>
                <a:ea typeface="Trebuchet MS"/>
                <a:cs typeface="Trebuchet MS"/>
                <a:sym typeface="Trebuchet MS"/>
              </a:rPr>
              <a:t>Transition Examples:</a:t>
            </a:r>
            <a:endParaRPr sz="4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6679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>
                <a:latin typeface="Libre Baskerville"/>
                <a:ea typeface="Libre Baskerville"/>
                <a:cs typeface="Libre Baskerville"/>
                <a:sym typeface="Libre Baskerville"/>
              </a:rPr>
              <a:t>Key words such as “</a:t>
            </a:r>
            <a:r>
              <a:rPr lang="en-US" sz="2400" b="1">
                <a:latin typeface="Libre Baskerville"/>
                <a:ea typeface="Libre Baskerville"/>
                <a:cs typeface="Libre Baskerville"/>
                <a:sym typeface="Libre Baskerville"/>
              </a:rPr>
              <a:t>after</a:t>
            </a:r>
            <a:r>
              <a:rPr lang="en-US" sz="2400">
                <a:latin typeface="Libre Baskerville"/>
                <a:ea typeface="Libre Baskerville"/>
                <a:cs typeface="Libre Baskerville"/>
                <a:sym typeface="Libre Baskerville"/>
              </a:rPr>
              <a:t>” and “</a:t>
            </a:r>
            <a:r>
              <a:rPr lang="en-US" sz="2400" b="1">
                <a:latin typeface="Libre Baskerville"/>
                <a:ea typeface="Libre Baskerville"/>
                <a:cs typeface="Libre Baskerville"/>
                <a:sym typeface="Libre Baskerville"/>
              </a:rPr>
              <a:t>through</a:t>
            </a:r>
            <a:r>
              <a:rPr lang="en-US" sz="2400">
                <a:latin typeface="Libre Baskerville"/>
                <a:ea typeface="Libre Baskerville"/>
                <a:cs typeface="Libre Baskerville"/>
                <a:sym typeface="Libre Baskerville"/>
              </a:rPr>
              <a:t>” give the reader context for the analysis and connect the ideas within the paragraphs. </a:t>
            </a:r>
            <a:r>
              <a:rPr lang="en-US" sz="2400" b="1">
                <a:latin typeface="Libre Baskerville"/>
                <a:ea typeface="Libre Baskerville"/>
                <a:cs typeface="Libre Baskerville"/>
                <a:sym typeface="Libre Baskerville"/>
              </a:rPr>
              <a:t>Transitions are not only important between paragraphs, but also between ideas!</a:t>
            </a:r>
            <a:endParaRPr sz="2400" b="1"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id="209" name="Shape 2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4265850"/>
            <a:ext cx="8143875" cy="220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24950" y="3704550"/>
            <a:ext cx="514350" cy="74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Shape 2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14800" y="4704675"/>
            <a:ext cx="514350" cy="32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-US" sz="3000" cap="small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Just a few t</a:t>
            </a:r>
            <a:r>
              <a:rPr lang="en-US" sz="3000" b="0" i="0" u="none" strike="noStrike" cap="small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ransitions that should be used sparingly and correctly: </a:t>
            </a:r>
            <a:r>
              <a:rPr lang="en-US" sz="3000" cap="small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there are MANY more!</a:t>
            </a:r>
            <a:endParaRPr sz="3000" b="0" i="0" u="none" strike="noStrike" cap="small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ymbo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 addition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ymbo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However 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ymbo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Indeed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ymbo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Furthermore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ymbo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Ultimately </a:t>
            </a:r>
            <a:endParaRPr/>
          </a:p>
          <a:p>
            <a:pPr marL="274320" marR="0" lvl="0" indent="-16764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ymbol"/>
              <a:buNone/>
            </a:pPr>
            <a:endParaRPr sz="24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-152400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ibre Baskerville"/>
              <a:buNone/>
            </a:pPr>
            <a:r>
              <a:rPr lang="en-US" sz="3000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NOW WHAT?</a:t>
            </a:r>
            <a:endParaRPr sz="3000" b="0" i="0" u="none" strike="noStrike" cap="small">
              <a:solidFill>
                <a:schemeClr val="dk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307340" algn="l" rtl="0">
              <a:spcBef>
                <a:spcPts val="600"/>
              </a:spcBef>
              <a:spcAft>
                <a:spcPts val="0"/>
              </a:spcAft>
              <a:buClr>
                <a:srgbClr val="E07630"/>
              </a:buClr>
              <a:buSzPts val="3600"/>
              <a:buFont typeface="Noto Symbol"/>
              <a:buChar char="•"/>
            </a:pPr>
            <a:r>
              <a:rPr lang="en-US" sz="3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Using the examples on the practice sheet, highlight the words that allow the author to create great transitions. Discuss why these words work.</a:t>
            </a:r>
            <a:endParaRPr sz="36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307340" algn="l" rtl="0">
              <a:spcBef>
                <a:spcPts val="600"/>
              </a:spcBef>
              <a:spcAft>
                <a:spcPts val="0"/>
              </a:spcAft>
              <a:buClr>
                <a:srgbClr val="E07630"/>
              </a:buClr>
              <a:buSzPts val="3600"/>
              <a:buFont typeface="Libre Baskerville"/>
              <a:buChar char="•"/>
            </a:pPr>
            <a:r>
              <a:rPr lang="en-US" sz="3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Then, look at your draft. Where can you implement great transitions?</a:t>
            </a:r>
            <a:endParaRPr sz="36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ibre Baskerville"/>
              <a:buNone/>
            </a:pPr>
            <a:r>
              <a:rPr lang="en-US" sz="30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Clunky / Artificial-Sounding: </a:t>
            </a:r>
            <a:r>
              <a:rPr lang="en-US" sz="3000" b="0" i="0" u="none" strike="noStrike" cap="small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Avoid</a:t>
            </a:r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65"/>
              <a:buFont typeface="Noto Symbo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First…Second…Third (or Firstly…Secondly…Thirdly)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65"/>
              <a:buFont typeface="Noto Symbo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Next…Then…Finally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65"/>
              <a:buFont typeface="Noto Symbo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For example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65"/>
              <a:buFont typeface="Noto Symbo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For instance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65"/>
              <a:buFont typeface="Noto Symbo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As an illustration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65"/>
              <a:buFont typeface="Noto Symbo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Obviously 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65"/>
              <a:buFont typeface="Noto Symbo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Of course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65"/>
              <a:buFont typeface="Noto Symbo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As well (to start a sentence; ok in the middle)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ibre Baskerville"/>
              <a:buNone/>
            </a:pPr>
            <a:r>
              <a:rPr lang="en-US" sz="30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Clunky / Artificial-Sounding: </a:t>
            </a:r>
            <a:r>
              <a:rPr lang="en-US" sz="3000" b="0" i="0" u="none" strike="noStrike" cap="small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Avoid</a:t>
            </a: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95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Play specific transition statements:</a:t>
            </a:r>
            <a:endParaRPr sz="295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731520" marR="0" lvl="0" indent="-295592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ymbol"/>
              <a:buChar char="•"/>
            </a:pPr>
            <a:r>
              <a:rPr lang="en-US" sz="295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Throughout history</a:t>
            </a:r>
            <a:endParaRPr sz="295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731520" marR="0" lvl="0" indent="-295592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Libre Baskerville"/>
              <a:buChar char="•"/>
            </a:pPr>
            <a:r>
              <a:rPr lang="en-US" sz="295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At the beginning</a:t>
            </a:r>
            <a:endParaRPr sz="295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731520" marR="0" lvl="0" indent="-33051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950"/>
              <a:buFont typeface="Libre Baskerville"/>
              <a:buChar char="•"/>
            </a:pPr>
            <a:r>
              <a:rPr lang="en-US" sz="295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At the end</a:t>
            </a:r>
            <a:endParaRPr sz="295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731520" marR="0" lvl="0" indent="-295592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Libre Baskerville"/>
              <a:buChar char="•"/>
            </a:pPr>
            <a:r>
              <a:rPr lang="en-US" sz="295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Towards the end</a:t>
            </a:r>
            <a:endParaRPr sz="295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731520" marR="0" lvl="0" indent="-295592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Libre Baskerville"/>
              <a:buChar char="•"/>
            </a:pPr>
            <a:r>
              <a:rPr lang="en-US" sz="295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Throughout the play/novel</a:t>
            </a:r>
            <a:endParaRPr sz="295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ibre Baskerville"/>
              <a:buNone/>
            </a:pPr>
            <a:r>
              <a:rPr lang="en-US" sz="30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Clunky / Artificial-Sounding: </a:t>
            </a:r>
            <a:r>
              <a:rPr lang="en-US" sz="3000" b="0" i="0" u="none" strike="noStrike" cap="small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Avoid</a:t>
            </a:r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65"/>
              <a:buFont typeface="Noto Symbo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+ a verb as a transition:</a:t>
            </a:r>
            <a:endParaRPr/>
          </a:p>
          <a:p>
            <a:pPr marL="640080" marR="0" lvl="1" indent="-284480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ts val="2360"/>
              <a:buFont typeface="Noto Symbol"/>
              <a:buChar char="●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begin</a:t>
            </a:r>
            <a:endParaRPr/>
          </a:p>
          <a:p>
            <a:pPr marL="640080" marR="0" lvl="1" indent="-284480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ts val="2360"/>
              <a:buFont typeface="Noto Symbol"/>
              <a:buChar char="●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illustrate</a:t>
            </a:r>
            <a:endParaRPr/>
          </a:p>
          <a:p>
            <a:pPr marL="640080" marR="0" lvl="1" indent="-284480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ts val="2360"/>
              <a:buFont typeface="Noto Symbol"/>
              <a:buChar char="●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continue</a:t>
            </a:r>
            <a:endParaRPr/>
          </a:p>
          <a:p>
            <a:pPr marL="640080" marR="0" lvl="1" indent="-284480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ts val="2360"/>
              <a:buFont typeface="Noto Symbol"/>
              <a:buChar char="●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follow</a:t>
            </a:r>
            <a:endParaRPr/>
          </a:p>
          <a:p>
            <a:pPr marL="640080" marR="0" lvl="1" indent="-284480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ts val="2360"/>
              <a:buFont typeface="Noto Symbol"/>
              <a:buChar char="●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conclude</a:t>
            </a:r>
            <a:endParaRPr/>
          </a:p>
          <a:p>
            <a:pPr marL="640080" marR="0" lvl="1" indent="-284480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ts val="2360"/>
              <a:buFont typeface="Noto Symbol"/>
              <a:buChar char="●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restate</a:t>
            </a:r>
            <a:endParaRPr/>
          </a:p>
          <a:p>
            <a:pPr marL="640080" marR="0" lvl="1" indent="-284480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ts val="2360"/>
              <a:buFont typeface="Noto Symbol"/>
              <a:buChar char="●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sum up</a:t>
            </a:r>
            <a:endParaRPr/>
          </a:p>
          <a:p>
            <a:pPr marL="640080" marR="0" lvl="1" indent="-284480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ts val="2360"/>
              <a:buFont typeface="Noto Symbol"/>
              <a:buChar char="●"/>
            </a:pPr>
            <a:r>
              <a:rPr lang="en-US" sz="295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wrap it up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-US" sz="3000" b="0" i="0" u="none" strike="noStrike" cap="small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Weak Concluding Transitions: </a:t>
            </a:r>
            <a:r>
              <a:rPr lang="en-US" sz="3000" b="0" i="0" u="none" strike="noStrike" cap="small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Avoid</a:t>
            </a:r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ymbo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 conclusion / in summary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ymbo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 brief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ymbo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 closing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ymbo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 short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ymbo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All in all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ymbo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 result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ymbo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Overall 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ymbo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Wrapping it all up</a:t>
            </a:r>
            <a:endParaRPr/>
          </a:p>
          <a:p>
            <a:pPr marL="274320" marR="0" lvl="0" indent="-16764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ymbol"/>
              <a:buNone/>
            </a:pPr>
            <a:endParaRPr sz="24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ibre Baskerville"/>
              <a:buNone/>
            </a:pPr>
            <a:r>
              <a:rPr lang="en-US" sz="30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Transitions</a:t>
            </a:r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ymbo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Establish </a:t>
            </a:r>
            <a:r>
              <a:rPr lang="en-US" sz="26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logical connections </a:t>
            </a: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between sentences, paragraphs, sections of paper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ymbo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Key to good transitions: they </a:t>
            </a:r>
            <a:r>
              <a:rPr lang="en-US" sz="26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highlight connections </a:t>
            </a: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between corresponding paragraphs by </a:t>
            </a:r>
            <a:r>
              <a:rPr lang="en-US" sz="26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referencing relevant material</a:t>
            </a: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from previous ones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ymbo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Often only takes </a:t>
            </a:r>
            <a:r>
              <a:rPr lang="en-US" sz="26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 few words </a:t>
            </a: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draw these connections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ymbo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Readers need </a:t>
            </a:r>
            <a:r>
              <a:rPr lang="en-US" sz="26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stepping stones/sign posts </a:t>
            </a: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follow your logic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ymbo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Weak transitions are those that do not </a:t>
            </a:r>
            <a:r>
              <a:rPr lang="en-US" sz="26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clarify the logic of your argument</a:t>
            </a:r>
            <a:endParaRPr sz="2600" b="1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515375" y="-2721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ibre Baskerville"/>
              <a:buNone/>
            </a:pPr>
            <a:r>
              <a:rPr lang="en-US" sz="30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Examples</a:t>
            </a:r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515375" y="817625"/>
            <a:ext cx="7467600" cy="48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0" marR="0" lvl="1" indent="-2844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    ORIGINAL:     </a:t>
            </a:r>
            <a:endParaRPr/>
          </a:p>
          <a:p>
            <a:pPr marL="640080" marR="0" lvl="1" indent="-28448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She goes on to describe her actions, saying, “I washed thy face, but more defects I saw,/And rubbing off a spot still made a flaw” (13-14).</a:t>
            </a:r>
            <a:endParaRPr sz="22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640080" marR="0" lvl="1" indent="-28448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          Bradstreet acknowledges that her child is helpless on its own and clearly in need of her help to attain the perfection she desires it to have.</a:t>
            </a:r>
            <a:endParaRPr sz="22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640080" marR="0" lvl="1" indent="-28448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REVISED:</a:t>
            </a:r>
            <a:endParaRPr/>
          </a:p>
          <a:p>
            <a:pPr marL="640080" marR="0" lvl="1" indent="-28448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She goes on to describe her actions, saying, “I washed thy face, but more defects I saw,/And rubbing off a spot still made a flaw” (13-14).</a:t>
            </a:r>
            <a:endParaRPr sz="22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640080" marR="0" lvl="1" indent="-28448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        </a:t>
            </a:r>
            <a:r>
              <a:rPr lang="en-US" sz="22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With words such as “defects” and “flaw”,</a:t>
            </a:r>
            <a:r>
              <a:rPr lang="en-US" sz="2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Bradstreet acknowledges that her child is helpless on its own and clearly in need of her help to attain the perfection she desires it to have.</a:t>
            </a:r>
            <a:endParaRPr sz="22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ibre Baskerville"/>
              <a:buNone/>
            </a:pPr>
            <a:endParaRPr sz="3000" b="0" i="0" u="none" strike="noStrike" cap="small">
              <a:solidFill>
                <a:schemeClr val="dk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ymbo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ORIGINAL: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The speaker uses sharp vivid words to convey a tone of shock at her house burning down.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From lines 44-48 the speaker describes a new house that God has constructed for her in heaven.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REVISED: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		The speaker uses sharp vivid words to convey her shock at her house burning down.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</a:t>
            </a:r>
            <a:r>
              <a:rPr lang="en-US" sz="22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This tone of shock contrasts with</a:t>
            </a:r>
            <a:r>
              <a:rPr lang="en-US" sz="2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the tone in the final section of the poem where the speaker describes a new house that God has constructed for her in heaven.</a:t>
            </a:r>
            <a:endParaRPr/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2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-435012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ibre Baskerville"/>
              <a:buNone/>
            </a:pPr>
            <a:r>
              <a:rPr lang="en-US" sz="30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Types of Transitions</a:t>
            </a:r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708000"/>
            <a:ext cx="7467600" cy="48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31115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Transition words or phrases:</a:t>
            </a:r>
            <a:endParaRPr sz="2400"/>
          </a:p>
          <a:p>
            <a:pPr marL="274320" marR="0" lvl="0" indent="-27432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	All the way from “and” and “but” to “nevertheless” and “on the other hand”:  but </a:t>
            </a:r>
            <a:r>
              <a:rPr lang="en-US" sz="24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don’t just stick them in</a:t>
            </a: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…make sure they clarify logic of argument</a:t>
            </a:r>
            <a:endParaRPr sz="24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31115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Repetition of key words and phrases: </a:t>
            </a: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these</a:t>
            </a:r>
            <a:r>
              <a:rPr lang="en-US" sz="24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can help the reader move from one paragraph to the next and one sentence to the next</a:t>
            </a:r>
            <a:endParaRPr sz="2400"/>
          </a:p>
          <a:p>
            <a:pPr marL="274320" marR="0" lvl="0" indent="-31115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Pronoun reference:</a:t>
            </a: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 pronouns naturally connect ideas because they refer to something earlier in the text.  </a:t>
            </a:r>
            <a:endParaRPr sz="24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27432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BUT:</a:t>
            </a: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it must always be </a:t>
            </a:r>
            <a:r>
              <a:rPr lang="en-US" sz="24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VERY CLEAR </a:t>
            </a: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what the pronoun refers to.  Otherwise it is an </a:t>
            </a:r>
            <a:r>
              <a:rPr lang="en-US" sz="24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UNCLEAR PRONOUN REFERENCE</a:t>
            </a:r>
            <a:endParaRPr sz="2400"/>
          </a:p>
          <a:p>
            <a:pPr marL="274320" marR="0" lvl="0" indent="-159194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13"/>
              <a:buFont typeface="Noto Symbol"/>
              <a:buNone/>
            </a:pPr>
            <a:endParaRPr sz="24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On-screen Show (4:3)</PresentationFormat>
  <Paragraphs>77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Georgia</vt:lpstr>
      <vt:lpstr>Trebuchet MS</vt:lpstr>
      <vt:lpstr>Arial</vt:lpstr>
      <vt:lpstr>Noto Symbol</vt:lpstr>
      <vt:lpstr>Libre Baskerville</vt:lpstr>
      <vt:lpstr>Oriel</vt:lpstr>
      <vt:lpstr>Transitions:  The Glue That Holds Your Paper Together</vt:lpstr>
      <vt:lpstr>Clunky / Artificial-Sounding: Avoid</vt:lpstr>
      <vt:lpstr>Clunky / Artificial-Sounding: Avoid</vt:lpstr>
      <vt:lpstr>Clunky / Artificial-Sounding: Avoid</vt:lpstr>
      <vt:lpstr>Weak Concluding Transitions: Avoid</vt:lpstr>
      <vt:lpstr>Transitions</vt:lpstr>
      <vt:lpstr>Examples</vt:lpstr>
      <vt:lpstr>PowerPoint Presentation</vt:lpstr>
      <vt:lpstr>Types of Transitions</vt:lpstr>
      <vt:lpstr>Transition Examples:</vt:lpstr>
      <vt:lpstr>Transition Examples:</vt:lpstr>
      <vt:lpstr>Transition Examples:</vt:lpstr>
      <vt:lpstr>Just a few transitions that should be used sparingly and correctly: there are MANY more!</vt:lpstr>
      <vt:lpstr>NOW WHAT?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Transitions:  The Glue That Holds Your Paper Together</dc:title>
  <dc:creator>McGoorty, Annemarie    SHS - Staff</dc:creator>
  <cp:lastModifiedBy>Maners, Allison SHS Staff</cp:lastModifiedBy>
  <cp:revision>1</cp:revision>
  <dcterms:modified xsi:type="dcterms:W3CDTF">2018-02-14T16:22:05Z</dcterms:modified>
</cp:coreProperties>
</file>