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E41649DF-9FFE-440F-9505-EE6D69BC199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E41649DF-9FFE-440F-9505-EE6D69BC199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49DF-9FFE-440F-9505-EE6D69BC199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E41649DF-9FFE-440F-9505-EE6D69BC199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E41649DF-9FFE-440F-9505-EE6D69BC199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41649DF-9FFE-440F-9505-EE6D69BC199E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F751F27-8974-4CD2-853A-67D116F9348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OPCVL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reference to origin, purpose, and content</a:t>
            </a:r>
            <a:r>
              <a:rPr lang="en-US" smtClean="0"/>
              <a:t>, analyze </a:t>
            </a:r>
            <a:r>
              <a:rPr lang="en-US" dirty="0" smtClean="0"/>
              <a:t>the value and 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4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6783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Who is the author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Primary or secondary?</a:t>
            </a:r>
          </a:p>
          <a:p>
            <a:pPr lvl="1"/>
            <a:r>
              <a:rPr lang="en-US" i="1" dirty="0"/>
              <a:t>Note: One is not more reliable than the other. Valuable </a:t>
            </a:r>
            <a:r>
              <a:rPr lang="en-US" i="1" dirty="0" smtClean="0"/>
              <a:t>and limited information </a:t>
            </a:r>
            <a:r>
              <a:rPr lang="en-US" i="1" dirty="0"/>
              <a:t>can be gleaned from </a:t>
            </a:r>
            <a:r>
              <a:rPr lang="en-US" i="1" dirty="0" smtClean="0"/>
              <a:t>both</a:t>
            </a:r>
            <a:r>
              <a:rPr lang="en-US" dirty="0" smtClean="0"/>
              <a:t> </a:t>
            </a:r>
            <a:r>
              <a:rPr lang="en-US" i="1" dirty="0" smtClean="0"/>
              <a:t>types </a:t>
            </a:r>
            <a:r>
              <a:rPr lang="en-US" i="1" dirty="0"/>
              <a:t>of documents. </a:t>
            </a:r>
            <a:endParaRPr lang="en-US" dirty="0"/>
          </a:p>
          <a:p>
            <a:pPr lvl="0"/>
            <a:r>
              <a:rPr lang="en-US" dirty="0"/>
              <a:t>When was it </a:t>
            </a:r>
            <a:r>
              <a:rPr lang="en-US" dirty="0" smtClean="0"/>
              <a:t>created/published</a:t>
            </a:r>
            <a:r>
              <a:rPr lang="en-US" dirty="0"/>
              <a:t>?</a:t>
            </a:r>
          </a:p>
          <a:p>
            <a:pPr lvl="0"/>
            <a:r>
              <a:rPr lang="en-US" dirty="0"/>
              <a:t>Where was it published?</a:t>
            </a:r>
          </a:p>
          <a:p>
            <a:pPr lvl="0"/>
            <a:r>
              <a:rPr lang="en-US" dirty="0"/>
              <a:t>Who is publishing it?</a:t>
            </a:r>
          </a:p>
          <a:p>
            <a:pPr lvl="0"/>
            <a:r>
              <a:rPr lang="en-US" i="1" dirty="0"/>
              <a:t>Is there anything we know about the author that is pertinent to our evaluation?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159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678363"/>
          </a:xfrm>
        </p:spPr>
        <p:txBody>
          <a:bodyPr/>
          <a:lstStyle/>
          <a:p>
            <a:pPr lvl="0"/>
            <a:r>
              <a:rPr lang="en-US" dirty="0" smtClean="0"/>
              <a:t>Why </a:t>
            </a:r>
            <a:r>
              <a:rPr lang="en-US" dirty="0"/>
              <a:t>did the author create this piece of work? What is the intent?</a:t>
            </a:r>
          </a:p>
          <a:p>
            <a:pPr lvl="0"/>
            <a:r>
              <a:rPr lang="en-US" dirty="0"/>
              <a:t>Why did the author choose this particular format?</a:t>
            </a:r>
          </a:p>
          <a:p>
            <a:pPr lvl="0"/>
            <a:r>
              <a:rPr lang="en-US" dirty="0"/>
              <a:t>Who is the intended audience? Who was the author thinking would receive this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Purpose to educate, inform, keep record, sell newspapers, critique?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33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4953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What is the main idea of the source?</a:t>
            </a:r>
          </a:p>
          <a:p>
            <a:pPr lvl="0"/>
            <a:r>
              <a:rPr lang="en-US" dirty="0"/>
              <a:t>What arguments, analysis, or conclusion are present within the source’s content? </a:t>
            </a:r>
          </a:p>
          <a:p>
            <a:r>
              <a:rPr lang="en-US" dirty="0" smtClean="0"/>
              <a:t>How can the content of the source be integrated into my explanation of its origin, purpose, value, and limitation?</a:t>
            </a:r>
          </a:p>
          <a:p>
            <a:r>
              <a:rPr lang="en-US" dirty="0"/>
              <a:t>Be careful not to place purpose and content together – they are two unique </a:t>
            </a:r>
            <a:r>
              <a:rPr lang="en-US" dirty="0" smtClean="0"/>
              <a:t>components.</a:t>
            </a:r>
          </a:p>
          <a:p>
            <a:r>
              <a:rPr lang="en-US" dirty="0" smtClean="0"/>
              <a:t>**</a:t>
            </a:r>
            <a:r>
              <a:rPr lang="en-US" b="1" dirty="0" smtClean="0"/>
              <a:t>Only use content with direct reference to value and limitations (same for origin and purpose).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6733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Based </a:t>
            </a:r>
            <a:r>
              <a:rPr lang="en-US" dirty="0"/>
              <a:t>on </a:t>
            </a:r>
            <a:r>
              <a:rPr lang="en-US" i="1" dirty="0" smtClean="0"/>
              <a:t>who</a:t>
            </a:r>
            <a:r>
              <a:rPr lang="en-US" dirty="0" smtClean="0"/>
              <a:t> wrote </a:t>
            </a:r>
            <a:r>
              <a:rPr lang="en-US" dirty="0"/>
              <a:t>it (origin), </a:t>
            </a:r>
            <a:r>
              <a:rPr lang="en-US" i="1" dirty="0"/>
              <a:t>when/where </a:t>
            </a:r>
            <a:r>
              <a:rPr lang="en-US" dirty="0"/>
              <a:t>it came from, </a:t>
            </a:r>
            <a:r>
              <a:rPr lang="en-US" i="1" dirty="0"/>
              <a:t>why </a:t>
            </a:r>
            <a:r>
              <a:rPr lang="en-US" dirty="0"/>
              <a:t>it was created (purpose) and </a:t>
            </a:r>
            <a:r>
              <a:rPr lang="en-US" i="1" dirty="0"/>
              <a:t>what</a:t>
            </a:r>
            <a:r>
              <a:rPr lang="en-US" dirty="0"/>
              <a:t> the source says (content)…what value does this document have </a:t>
            </a:r>
            <a:r>
              <a:rPr lang="en-US" dirty="0" smtClean="0"/>
              <a:t>to historians?</a:t>
            </a:r>
          </a:p>
          <a:p>
            <a:pPr lvl="0"/>
            <a:r>
              <a:rPr lang="en-US" dirty="0" smtClean="0"/>
              <a:t>Under </a:t>
            </a:r>
            <a:r>
              <a:rPr lang="en-US" dirty="0"/>
              <a:t>what circumstances was the piece created and how does the piece reflect those circumstances?</a:t>
            </a:r>
          </a:p>
          <a:p>
            <a:pPr lvl="0"/>
            <a:r>
              <a:rPr lang="en-US" dirty="0"/>
              <a:t>What can we tell about any controversies from the piece?</a:t>
            </a:r>
          </a:p>
          <a:p>
            <a:pPr lvl="0"/>
            <a:r>
              <a:rPr lang="en-US" dirty="0"/>
              <a:t>What can we tell about the author’s perspectives from the piece?</a:t>
            </a:r>
          </a:p>
          <a:p>
            <a:pPr lvl="0"/>
            <a:r>
              <a:rPr lang="en-US" dirty="0"/>
              <a:t>What was going on in history at the time the piece was created and how does this piece accurately reflect it? (Put the document in historical context!)</a:t>
            </a:r>
          </a:p>
          <a:p>
            <a:pPr lvl="1"/>
            <a:r>
              <a:rPr lang="en-US" dirty="0"/>
              <a:t>It helps if you know the context of the document and can explain what the document helps you to understand about the context.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33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678363"/>
          </a:xfrm>
        </p:spPr>
        <p:txBody>
          <a:bodyPr/>
          <a:lstStyle/>
          <a:p>
            <a:r>
              <a:rPr lang="en-US" dirty="0"/>
              <a:t>The task here is </a:t>
            </a:r>
            <a:r>
              <a:rPr lang="en-US" b="1" dirty="0"/>
              <a:t>not to point out weaknesses </a:t>
            </a:r>
            <a:r>
              <a:rPr lang="en-US" dirty="0"/>
              <a:t>of the source, but rather to say: at what point does this source cease to be of value to us as historians?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a primary source document, having an incomplete picture of the whole is a given because the source was created by one person and naturally they will not have given every detail of the context. </a:t>
            </a:r>
          </a:p>
        </p:txBody>
      </p:sp>
    </p:spTree>
    <p:extLst>
      <p:ext uri="{BB962C8B-B14F-4D97-AF65-F5344CB8AC3E}">
        <p14:creationId xmlns:p14="http://schemas.microsoft.com/office/powerpoint/2010/main" val="266733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6021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How reliable is the source?</a:t>
            </a:r>
          </a:p>
          <a:p>
            <a:pPr lvl="0"/>
            <a:r>
              <a:rPr lang="en-US" dirty="0" smtClean="0"/>
              <a:t>How/why did it come into existence?  </a:t>
            </a:r>
          </a:p>
          <a:p>
            <a:pPr lvl="0"/>
            <a:r>
              <a:rPr lang="en-US" dirty="0" smtClean="0"/>
              <a:t>Was it produced of free will or </a:t>
            </a:r>
            <a:r>
              <a:rPr lang="en-US" dirty="0"/>
              <a:t>under duress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What </a:t>
            </a:r>
            <a:r>
              <a:rPr lang="en-US" dirty="0"/>
              <a:t>part of the story can we NOT tell from this document</a:t>
            </a:r>
            <a:r>
              <a:rPr lang="en-US" dirty="0" smtClean="0"/>
              <a:t>?  What is missing?</a:t>
            </a:r>
            <a:endParaRPr lang="en-US" dirty="0"/>
          </a:p>
          <a:p>
            <a:pPr lvl="0"/>
            <a:r>
              <a:rPr lang="en-US" dirty="0"/>
              <a:t>Does the author represent a particular ‘side’ of a </a:t>
            </a:r>
            <a:r>
              <a:rPr lang="en-US" dirty="0" smtClean="0"/>
              <a:t>controversy/event? Alternative perspective?</a:t>
            </a:r>
            <a:endParaRPr lang="en-US" dirty="0"/>
          </a:p>
          <a:p>
            <a:pPr lvl="0"/>
            <a:r>
              <a:rPr lang="en-US" dirty="0"/>
              <a:t>Does this piece inaccurately reflect anything about the time period?</a:t>
            </a:r>
          </a:p>
          <a:p>
            <a:pPr lvl="0"/>
            <a:r>
              <a:rPr lang="en-US" dirty="0" smtClean="0"/>
              <a:t>What </a:t>
            </a:r>
            <a:r>
              <a:rPr lang="en-US" dirty="0"/>
              <a:t>is purposely not addressed</a:t>
            </a:r>
            <a:r>
              <a:rPr lang="en-US" dirty="0" smtClean="0"/>
              <a:t>? Consistent with other sources form the period?</a:t>
            </a:r>
            <a:endParaRPr lang="en-US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953000" y="457200"/>
            <a:ext cx="3472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Limitations</a:t>
            </a:r>
          </a:p>
        </p:txBody>
      </p:sp>
    </p:spTree>
    <p:extLst>
      <p:ext uri="{BB962C8B-B14F-4D97-AF65-F5344CB8AC3E}">
        <p14:creationId xmlns:p14="http://schemas.microsoft.com/office/powerpoint/2010/main" val="31559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78363"/>
          </a:xfrm>
        </p:spPr>
        <p:txBody>
          <a:bodyPr/>
          <a:lstStyle/>
          <a:p>
            <a:r>
              <a:rPr lang="en-US" dirty="0" smtClean="0"/>
              <a:t>Instead of bias, use perspective.  Every document will have some bias and the term carries a negative connotation. </a:t>
            </a:r>
          </a:p>
          <a:p>
            <a:r>
              <a:rPr lang="en-US" dirty="0" smtClean="0"/>
              <a:t>Unless you know who translated a document and can speak to the value or limitations of this specific translation avoid it as a limitation.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181600" y="381000"/>
            <a:ext cx="33962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Limitations</a:t>
            </a:r>
          </a:p>
        </p:txBody>
      </p:sp>
    </p:spTree>
    <p:extLst>
      <p:ext uri="{BB962C8B-B14F-4D97-AF65-F5344CB8AC3E}">
        <p14:creationId xmlns:p14="http://schemas.microsoft.com/office/powerpoint/2010/main" val="109637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391</TotalTime>
  <Words>547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Rockwell</vt:lpstr>
      <vt:lpstr>Wingdings 2</vt:lpstr>
      <vt:lpstr>Foundry</vt:lpstr>
      <vt:lpstr>OPCVL</vt:lpstr>
      <vt:lpstr>Origin</vt:lpstr>
      <vt:lpstr>Purpose</vt:lpstr>
      <vt:lpstr>Content</vt:lpstr>
      <vt:lpstr>Value</vt:lpstr>
      <vt:lpstr>Limitations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OPCVL</dc:title>
  <dc:creator>Windows User</dc:creator>
  <cp:lastModifiedBy>Maners, Allison SHS Staff</cp:lastModifiedBy>
  <cp:revision>20</cp:revision>
  <dcterms:created xsi:type="dcterms:W3CDTF">2016-11-29T15:37:05Z</dcterms:created>
  <dcterms:modified xsi:type="dcterms:W3CDTF">2020-02-05T21:59:32Z</dcterms:modified>
</cp:coreProperties>
</file>