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1" r:id="rId1"/>
  </p:sldMasterIdLst>
  <p:notesMasterIdLst>
    <p:notesMasterId r:id="rId6"/>
  </p:notesMasterIdLst>
  <p:sldIdLst>
    <p:sldId id="404" r:id="rId2"/>
    <p:sldId id="413" r:id="rId3"/>
    <p:sldId id="408" r:id="rId4"/>
    <p:sldId id="409" r:id="rId5"/>
  </p:sldIdLst>
  <p:sldSz cx="9144000" cy="6858000" type="screen4x3"/>
  <p:notesSz cx="7010400" cy="9296400"/>
  <p:embeddedFontLst>
    <p:embeddedFont>
      <p:font typeface="Arial Black" panose="020B0A04020102020204" pitchFamily="34" charset="0"/>
      <p:bold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Georgia" panose="02040502050405020303" pitchFamily="18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D37839-781E-4E4F-9F84-AB0325269B90}">
  <a:tblStyle styleId="{A5D37839-781E-4E4F-9F84-AB0325269B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/>
            </a:lvl1pPr>
            <a:lvl2pPr marL="457200" marR="0" lvl="1" indent="0" algn="l" rtl="0">
              <a:spcBef>
                <a:spcPts val="0"/>
              </a:spcBef>
              <a:buChar char="○"/>
              <a:defRPr/>
            </a:lvl2pPr>
            <a:lvl3pPr marL="914400" marR="0" lvl="2" indent="0" algn="l" rtl="0">
              <a:spcBef>
                <a:spcPts val="0"/>
              </a:spcBef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8539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Shape 140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08" name="Shape 140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49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Shape 140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08" name="Shape 140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639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Shape 143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2" name="Shape 14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31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Shape 143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8" name="Shape 143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573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marL="457200" lvl="1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lvl="5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lvl="6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lvl="7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lvl="8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Font typeface="Arial Black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Font typeface="Arial Black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marL="457200" lvl="1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lvl="5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lvl="6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lvl="7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lvl="8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marL="457200" lvl="1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lvl="5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lvl="6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lvl="7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lvl="8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Shape 91"/>
          <p:cNvGrpSpPr/>
          <p:nvPr/>
        </p:nvGrpSpPr>
        <p:grpSpPr>
          <a:xfrm>
            <a:off x="-13" y="-12188"/>
            <a:ext cx="8005728" cy="1612601"/>
            <a:chOff x="-13" y="-12188"/>
            <a:chExt cx="8005728" cy="1161900"/>
          </a:xfrm>
        </p:grpSpPr>
        <p:sp>
          <p:nvSpPr>
            <p:cNvPr id="92" name="Shape 92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700" cy="695100"/>
          </a:xfrm>
          <a:prstGeom prst="rect">
            <a:avLst/>
          </a:prstGeom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●"/>
              <a:defRPr/>
            </a:lvl1pPr>
            <a:lvl2pPr marL="457200" marR="0" lvl="1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marR="0" lvl="2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marR="0" lvl="3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marR="0" lvl="4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marR="0" lvl="5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marR="0" lvl="6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marR="0" lvl="7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marR="0" lvl="8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 txBox="1">
            <a:spLocks noGrp="1"/>
          </p:cNvSpPr>
          <p:nvPr>
            <p:ph type="title"/>
          </p:nvPr>
        </p:nvSpPr>
        <p:spPr>
          <a:xfrm>
            <a:off x="410925" y="-665050"/>
            <a:ext cx="76200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Introductions</a:t>
            </a:r>
          </a:p>
        </p:txBody>
      </p:sp>
      <p:sp>
        <p:nvSpPr>
          <p:cNvPr id="1411" name="Shape 1411"/>
          <p:cNvSpPr txBox="1">
            <a:spLocks noGrp="1"/>
          </p:cNvSpPr>
          <p:nvPr>
            <p:ph type="body" idx="1"/>
          </p:nvPr>
        </p:nvSpPr>
        <p:spPr>
          <a:xfrm>
            <a:off x="331050" y="706550"/>
            <a:ext cx="8481900" cy="437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6200" lv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C64847"/>
              </a:buClr>
              <a:buSzPct val="100000"/>
            </a:pPr>
            <a:r>
              <a:rPr lang="en-US" sz="40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en-US" sz="3600" b="1" dirty="0" smtClean="0">
                <a:solidFill>
                  <a:srgbClr val="C64847"/>
                </a:solidFill>
                <a:latin typeface="Georgia"/>
                <a:ea typeface="Georgia"/>
                <a:cs typeface="Georgia"/>
                <a:sym typeface="Georgia"/>
              </a:rPr>
              <a:t>Hook</a:t>
            </a:r>
            <a:endParaRPr lang="en-US" sz="3600" b="1" dirty="0">
              <a:solidFill>
                <a:srgbClr val="C648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i="1" dirty="0">
                <a:latin typeface="Georgia"/>
                <a:ea typeface="Georgia"/>
                <a:cs typeface="Georgia"/>
                <a:sym typeface="Georgia"/>
              </a:rPr>
              <a:t>Integrated</a:t>
            </a: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Quote</a:t>
            </a:r>
          </a:p>
          <a:p>
            <a:pPr marL="1600200" lvl="2" indent="-381000">
              <a:lnSpc>
                <a:spcPct val="115000"/>
              </a:lnSpc>
              <a:spcBef>
                <a:spcPts val="6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From the text itself, primary source documents, </a:t>
            </a:r>
            <a:r>
              <a:rPr lang="en-US" sz="2400" b="1" dirty="0" smtClean="0">
                <a:latin typeface="Georgia"/>
                <a:ea typeface="Georgia"/>
                <a:cs typeface="Georgia"/>
                <a:sym typeface="Georgia"/>
              </a:rPr>
              <a:t>valid</a:t>
            </a: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 sources: Cite it!</a:t>
            </a:r>
          </a:p>
          <a:p>
            <a:pPr marL="1600200" lvl="2" indent="-381000">
              <a:lnSpc>
                <a:spcPct val="115000"/>
              </a:lnSpc>
              <a:spcBef>
                <a:spcPts val="6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Avoid goodreads.com, atozquotes.com, brainyquote.com</a:t>
            </a:r>
            <a:endParaRPr lang="en-US" sz="2400" dirty="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Anecdote</a:t>
            </a:r>
          </a:p>
          <a:p>
            <a:pPr marL="1600200" lvl="2" indent="-381000">
              <a:lnSpc>
                <a:spcPct val="115000"/>
              </a:lnSpc>
              <a:spcBef>
                <a:spcPts val="6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Consider describing an event from the text.</a:t>
            </a:r>
          </a:p>
          <a:p>
            <a:pPr marL="1600200" lvl="2" indent="-381000">
              <a:lnSpc>
                <a:spcPct val="115000"/>
              </a:lnSpc>
              <a:spcBef>
                <a:spcPts val="6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This should NOT be personal</a:t>
            </a:r>
            <a:endParaRPr lang="en-US" sz="2400" dirty="0"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Interesting Historical </a:t>
            </a: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Content</a:t>
            </a:r>
          </a:p>
          <a:p>
            <a:pPr marL="1600200" lvl="2" indent="-381000">
              <a:lnSpc>
                <a:spcPct val="115000"/>
              </a:lnSpc>
              <a:spcBef>
                <a:spcPts val="6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Cite it!!</a:t>
            </a:r>
            <a:endParaRPr lang="en-US" sz="2400" dirty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Georgia"/>
                <a:ea typeface="Georgia"/>
                <a:cs typeface="Georgia"/>
                <a:sym typeface="Georgia"/>
              </a:rPr>
              <a:t> DO NOT START YOUR PAPER WITH QUESTION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Georgia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Topical Introductory Content</a:t>
            </a:r>
          </a:p>
          <a:p>
            <a:pPr marL="914400" lvl="1" indent="-3810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You should be introducing the reader to the topic and the topic’s context.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Georgia"/>
              <a:buAutoNum type="arabicPeriod"/>
            </a:pPr>
            <a:r>
              <a:rPr lang="en-US" sz="2400" dirty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Well-developed Thesis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 txBox="1">
            <a:spLocks noGrp="1"/>
          </p:cNvSpPr>
          <p:nvPr>
            <p:ph type="title"/>
          </p:nvPr>
        </p:nvSpPr>
        <p:spPr>
          <a:xfrm>
            <a:off x="410925" y="-665050"/>
            <a:ext cx="76200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Introductions</a:t>
            </a:r>
          </a:p>
        </p:txBody>
      </p:sp>
      <p:sp>
        <p:nvSpPr>
          <p:cNvPr id="1411" name="Shape 1411"/>
          <p:cNvSpPr txBox="1">
            <a:spLocks noGrp="1"/>
          </p:cNvSpPr>
          <p:nvPr>
            <p:ph type="body" idx="1"/>
          </p:nvPr>
        </p:nvSpPr>
        <p:spPr>
          <a:xfrm>
            <a:off x="331050" y="706550"/>
            <a:ext cx="8481900" cy="437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6200" lv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</a:pPr>
            <a:r>
              <a:rPr lang="en-US" sz="32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2. </a:t>
            </a:r>
            <a:r>
              <a:rPr lang="en-US" sz="3200" b="1" dirty="0" smtClean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Topical </a:t>
            </a:r>
            <a:r>
              <a:rPr lang="en-US" sz="3200" b="1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Introductory Content</a:t>
            </a:r>
          </a:p>
          <a:p>
            <a:pPr marL="914400" lvl="1" indent="-3810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You should </a:t>
            </a: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introduce the </a:t>
            </a: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reader to the topic and the topic’s </a:t>
            </a: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context</a:t>
            </a:r>
          </a:p>
          <a:p>
            <a:pPr marL="914400" lvl="1" indent="-3810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Draw connections between your hook and your thesis</a:t>
            </a:r>
          </a:p>
          <a:p>
            <a:pPr marL="1600200" lvl="2" indent="-381000">
              <a:lnSpc>
                <a:spcPct val="115000"/>
              </a:lnSpc>
              <a:spcBef>
                <a:spcPts val="5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If you use a quote, explain the significance</a:t>
            </a:r>
          </a:p>
          <a:p>
            <a:pPr marL="1600200" lvl="2" indent="-381000">
              <a:lnSpc>
                <a:spcPct val="115000"/>
              </a:lnSpc>
              <a:spcBef>
                <a:spcPts val="500"/>
              </a:spcBef>
              <a:buSzPct val="100000"/>
              <a:buFont typeface="Georgia"/>
            </a:pPr>
            <a:r>
              <a:rPr lang="en-US" sz="2400" dirty="0" smtClean="0">
                <a:latin typeface="Georgia"/>
                <a:ea typeface="Georgia"/>
                <a:cs typeface="Georgia"/>
                <a:sym typeface="Georgia"/>
              </a:rPr>
              <a:t>Sometimes repeating key words helps to make fluid connections between ideas</a:t>
            </a:r>
            <a:endParaRPr lang="en-US" sz="2400" dirty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6200" lv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ct val="100000"/>
            </a:pPr>
            <a:r>
              <a:rPr lang="en-US" sz="32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3. </a:t>
            </a:r>
            <a:r>
              <a:rPr lang="en-US" sz="3200" b="1" dirty="0" smtClean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Well-developed </a:t>
            </a:r>
            <a:r>
              <a:rPr lang="en-US" sz="3200" b="1" dirty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Thesis </a:t>
            </a:r>
            <a:r>
              <a:rPr lang="en-US" sz="3200" b="1" dirty="0" smtClean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Statement</a:t>
            </a:r>
          </a:p>
          <a:p>
            <a:pPr marL="990600" lvl="1" indent="-457200">
              <a:lnSpc>
                <a:spcPct val="115000"/>
              </a:lnSpc>
              <a:spcBef>
                <a:spcPts val="600"/>
              </a:spcBef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This</a:t>
            </a:r>
            <a:r>
              <a:rPr lang="en-US" sz="2400" dirty="0" smtClean="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should be the last sentence of your first paragraph.</a:t>
            </a:r>
          </a:p>
          <a:p>
            <a:pPr marL="990600" lvl="1" indent="-457200">
              <a:lnSpc>
                <a:spcPct val="115000"/>
              </a:lnSpc>
              <a:spcBef>
                <a:spcPts val="600"/>
              </a:spcBef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Make sure you have a </a:t>
            </a:r>
            <a:r>
              <a:rPr lang="en-US" sz="24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how</a:t>
            </a: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a </a:t>
            </a:r>
            <a:r>
              <a:rPr lang="en-US" sz="24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what</a:t>
            </a: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and a </a:t>
            </a:r>
            <a:r>
              <a:rPr lang="en-US" sz="2400" b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so what</a:t>
            </a:r>
            <a:r>
              <a:rPr lang="en-US" sz="24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en-US" sz="2400" dirty="0">
              <a:solidFill>
                <a:srgbClr val="7030A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70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Shape 1434"/>
          <p:cNvSpPr txBox="1">
            <a:spLocks noGrp="1"/>
          </p:cNvSpPr>
          <p:nvPr>
            <p:ph type="title"/>
          </p:nvPr>
        </p:nvSpPr>
        <p:spPr>
          <a:xfrm>
            <a:off x="421025" y="-240850"/>
            <a:ext cx="76200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Conclusions</a:t>
            </a:r>
          </a:p>
        </p:txBody>
      </p:sp>
      <p:sp>
        <p:nvSpPr>
          <p:cNvPr id="1435" name="Shape 1435"/>
          <p:cNvSpPr txBox="1">
            <a:spLocks noGrp="1"/>
          </p:cNvSpPr>
          <p:nvPr>
            <p:ph type="body" idx="1"/>
          </p:nvPr>
        </p:nvSpPr>
        <p:spPr>
          <a:xfrm>
            <a:off x="331050" y="1453975"/>
            <a:ext cx="8481900" cy="437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A conclusion should…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–stress the importance of the thesis statement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–give the essay a sense of completeness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–leave a final impression on the reader.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endParaRPr sz="3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Avoid: all in all, in conclusion, to sum up etc.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Shape 1440"/>
          <p:cNvSpPr txBox="1">
            <a:spLocks noGrp="1"/>
          </p:cNvSpPr>
          <p:nvPr>
            <p:ph type="title"/>
          </p:nvPr>
        </p:nvSpPr>
        <p:spPr>
          <a:xfrm>
            <a:off x="410925" y="-665050"/>
            <a:ext cx="76200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Conclusions</a:t>
            </a:r>
          </a:p>
        </p:txBody>
      </p:sp>
      <p:sp>
        <p:nvSpPr>
          <p:cNvPr id="1441" name="Shape 1441"/>
          <p:cNvSpPr txBox="1">
            <a:spLocks noGrp="1"/>
          </p:cNvSpPr>
          <p:nvPr>
            <p:ph type="body" idx="1"/>
          </p:nvPr>
        </p:nvSpPr>
        <p:spPr>
          <a:xfrm>
            <a:off x="331050" y="767150"/>
            <a:ext cx="8481900" cy="437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7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Redirect your readers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Give your reader something to think about beyond the text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your introduction went from general to specific, make your conclusion go from specific to general</a:t>
            </a:r>
          </a:p>
          <a:p>
            <a:pPr marL="914400" lvl="1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 start with a quote, link back in your conclusion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strike="sngStrik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Think </a:t>
            </a:r>
            <a:r>
              <a:rPr lang="en-US" sz="2700" strike="sngStrik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globally</a:t>
            </a:r>
            <a:r>
              <a:rPr lang="en-US" sz="27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(try not to do this in a SS paper)</a:t>
            </a:r>
            <a:endParaRPr lang="en-US" sz="27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endParaRPr sz="27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7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Answer the question "So What?"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Show your readers that your paper was meaningful and useful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Emphasize</a:t>
            </a: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the so what</a:t>
            </a:r>
          </a:p>
          <a:p>
            <a: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endParaRPr sz="27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-US" sz="27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Synthesize, don't summarize</a:t>
            </a:r>
          </a:p>
          <a:p>
            <a:pPr marL="457200" lvl="0" indent="-3683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7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Show how the points you made and the support and examples you used were not random, but fit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297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Black</vt:lpstr>
      <vt:lpstr>Calibri</vt:lpstr>
      <vt:lpstr>Georgia</vt:lpstr>
      <vt:lpstr>Arial</vt:lpstr>
      <vt:lpstr>Essential</vt:lpstr>
      <vt:lpstr>Introductions</vt:lpstr>
      <vt:lpstr>Introductions</vt:lpstr>
      <vt:lpstr>Conclusions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McGoorty, Annemarie    SHS - Staff</dc:creator>
  <cp:lastModifiedBy>Maners, Allison SHS Staff</cp:lastModifiedBy>
  <cp:revision>5</cp:revision>
  <dcterms:modified xsi:type="dcterms:W3CDTF">2017-11-13T15:48:25Z</dcterms:modified>
</cp:coreProperties>
</file>