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25"/>
  </p:notesMasterIdLst>
  <p:handoutMasterIdLst>
    <p:handoutMasterId r:id="rId26"/>
  </p:handoutMasterIdLst>
  <p:sldIdLst>
    <p:sldId id="289" r:id="rId4"/>
    <p:sldId id="290" r:id="rId5"/>
    <p:sldId id="292" r:id="rId6"/>
    <p:sldId id="256" r:id="rId7"/>
    <p:sldId id="257" r:id="rId8"/>
    <p:sldId id="258" r:id="rId9"/>
    <p:sldId id="259" r:id="rId10"/>
    <p:sldId id="291" r:id="rId11"/>
    <p:sldId id="272" r:id="rId12"/>
    <p:sldId id="261" r:id="rId13"/>
    <p:sldId id="262" r:id="rId14"/>
    <p:sldId id="266" r:id="rId15"/>
    <p:sldId id="263" r:id="rId16"/>
    <p:sldId id="296" r:id="rId17"/>
    <p:sldId id="260" r:id="rId18"/>
    <p:sldId id="265" r:id="rId19"/>
    <p:sldId id="267" r:id="rId20"/>
    <p:sldId id="269" r:id="rId21"/>
    <p:sldId id="293" r:id="rId22"/>
    <p:sldId id="287" r:id="rId23"/>
    <p:sldId id="297"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3" autoAdjust="0"/>
    <p:restoredTop sz="94660"/>
  </p:normalViewPr>
  <p:slideViewPr>
    <p:cSldViewPr>
      <p:cViewPr varScale="1">
        <p:scale>
          <a:sx n="110" d="100"/>
          <a:sy n="110" d="100"/>
        </p:scale>
        <p:origin x="78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E51C494-F593-40DB-BF60-8ECFAAAB5BB9}" type="datetimeFigureOut">
              <a:rPr lang="en-US" smtClean="0"/>
              <a:t>12/9/2019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2CD11E0-E562-42F2-A0D2-47DFC27A6BE1}" type="slidenum">
              <a:rPr lang="en-US" smtClean="0"/>
              <a:t>‹#›</a:t>
            </a:fld>
            <a:endParaRPr lang="en-US"/>
          </a:p>
        </p:txBody>
      </p:sp>
    </p:spTree>
    <p:extLst>
      <p:ext uri="{BB962C8B-B14F-4D97-AF65-F5344CB8AC3E}">
        <p14:creationId xmlns:p14="http://schemas.microsoft.com/office/powerpoint/2010/main" val="70637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5325B3E5-9F0C-4ED4-8E84-840FBE440E0D}" type="datetimeFigureOut">
              <a:rPr lang="en-US" smtClean="0"/>
              <a:t>12/9/2019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9482BB7-CDC6-47A8-9F4D-E1C594F42DE3}" type="slidenum">
              <a:rPr lang="en-US" smtClean="0"/>
              <a:t>‹#›</a:t>
            </a:fld>
            <a:endParaRPr lang="en-US"/>
          </a:p>
        </p:txBody>
      </p:sp>
    </p:spTree>
    <p:extLst>
      <p:ext uri="{BB962C8B-B14F-4D97-AF65-F5344CB8AC3E}">
        <p14:creationId xmlns:p14="http://schemas.microsoft.com/office/powerpoint/2010/main" val="139845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DA385CF6-74DA-4D53-A437-2BA15DA15E3B}" type="datetimeFigureOut">
              <a:rPr lang="en-US" smtClean="0"/>
              <a:pPr/>
              <a:t>12/9/2019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A41F3-37FA-4D7F-9272-360EE4B7DBD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385CF6-74DA-4D53-A437-2BA15DA15E3B}"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41F3-37FA-4D7F-9272-360EE4B7DBD8}"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385CF6-74DA-4D53-A437-2BA15DA15E3B}"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41F3-37FA-4D7F-9272-360EE4B7DBD8}"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942197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1710718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254BF6B-68DB-4C76-B6A1-BA3D150DFE11}" type="datetimeFigureOut">
              <a:rPr lang="en-US" smtClean="0">
                <a:solidFill>
                  <a:srgbClr val="1D3641"/>
                </a:solidFill>
              </a:rPr>
              <a:pPr/>
              <a:t>12/9/2019</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959DE458-8A71-4006-9606-AA8A692B34E6}"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24798081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4397517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85180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8278852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1651878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6042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385CF6-74DA-4D53-A437-2BA15DA15E3B}"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A41F3-37FA-4D7F-9272-360EE4B7DBD8}"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309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72417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952104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0752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06310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254BF6B-68DB-4C76-B6A1-BA3D150DFE11}" type="datetimeFigureOut">
              <a:rPr lang="en-US" smtClean="0">
                <a:solidFill>
                  <a:srgbClr val="1D3641"/>
                </a:solidFill>
              </a:rPr>
              <a:pPr/>
              <a:t>12/9/2019</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959DE458-8A71-4006-9606-AA8A692B34E6}"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8023760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062809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525518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011963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74057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DA385CF6-74DA-4D53-A437-2BA15DA15E3B}" type="datetimeFigureOut">
              <a:rPr lang="en-US" smtClean="0"/>
              <a:pPr/>
              <a:t>12/9/2019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A41F3-37FA-4D7F-9272-360EE4B7DBD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4989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9789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2450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21043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385CF6-74DA-4D53-A437-2BA15DA15E3B}"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97BA41F3-37FA-4D7F-9272-360EE4B7DBD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385CF6-74DA-4D53-A437-2BA15DA15E3B}"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97BA41F3-37FA-4D7F-9272-360EE4B7DBD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385CF6-74DA-4D53-A437-2BA15DA15E3B}"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A41F3-37FA-4D7F-9272-360EE4B7DBD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85CF6-74DA-4D53-A437-2BA15DA15E3B}"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A41F3-37FA-4D7F-9272-360EE4B7DBD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DA385CF6-74DA-4D53-A437-2BA15DA15E3B}" type="datetimeFigureOut">
              <a:rPr lang="en-US" smtClean="0"/>
              <a:pPr/>
              <a:t>12/9/2019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A41F3-37FA-4D7F-9272-360EE4B7DBD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DA385CF6-74DA-4D53-A437-2BA15DA15E3B}" type="datetimeFigureOut">
              <a:rPr lang="en-US" smtClean="0"/>
              <a:pPr/>
              <a:t>12/9/2019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A41F3-37FA-4D7F-9272-360EE4B7DBD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A385CF6-74DA-4D53-A437-2BA15DA15E3B}" type="datetimeFigureOut">
              <a:rPr lang="en-US" smtClean="0"/>
              <a:pPr/>
              <a:t>12/9/2019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7BA41F3-37FA-4D7F-9272-360EE4B7DBD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254BF6B-68DB-4C76-B6A1-BA3D150DFE11}" type="datetimeFigureOut">
              <a:rPr lang="en-US" smtClean="0">
                <a:solidFill>
                  <a:srgbClr val="DFE6D0"/>
                </a:solidFill>
              </a:rPr>
              <a:pPr/>
              <a:t>12/9/2019</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59DE458-8A71-4006-9606-AA8A692B34E6}"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3962374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defTabSz="457200"/>
            <a:fld id="{9254BF6B-68DB-4C76-B6A1-BA3D150DFE11}" type="datetimeFigureOut">
              <a:rPr lang="en-US" smtClean="0">
                <a:solidFill>
                  <a:srgbClr val="DFE6D0"/>
                </a:solidFill>
              </a:rPr>
              <a:pPr defTabSz="457200"/>
              <a:t>12/9/2019</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defTabSz="457200"/>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defTabSz="457200"/>
            <a:fld id="{959DE458-8A71-4006-9606-AA8A692B34E6}" type="slidenum">
              <a:rPr lang="en-US" smtClean="0">
                <a:solidFill>
                  <a:srgbClr val="DFE6D0"/>
                </a:solidFill>
              </a:rPr>
              <a:pPr defTabSz="457200"/>
              <a:t>‹#›</a:t>
            </a:fld>
            <a:endParaRPr lang="en-US">
              <a:solidFill>
                <a:srgbClr val="DFE6D0"/>
              </a:solidFill>
            </a:endParaRPr>
          </a:p>
        </p:txBody>
      </p:sp>
    </p:spTree>
    <p:extLst>
      <p:ext uri="{BB962C8B-B14F-4D97-AF65-F5344CB8AC3E}">
        <p14:creationId xmlns:p14="http://schemas.microsoft.com/office/powerpoint/2010/main" val="150841074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6475" y="0"/>
            <a:ext cx="459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0984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53536"/>
            <a:ext cx="8458200" cy="1143000"/>
          </a:xfrm>
        </p:spPr>
        <p:txBody>
          <a:bodyPr>
            <a:normAutofit fontScale="90000"/>
          </a:bodyPr>
          <a:lstStyle/>
          <a:p>
            <a:r>
              <a:rPr lang="en-US" b="1" dirty="0" smtClean="0">
                <a:solidFill>
                  <a:schemeClr val="accent4">
                    <a:lumMod val="60000"/>
                    <a:lumOff val="40000"/>
                  </a:schemeClr>
                </a:solidFill>
              </a:rPr>
              <a:t>What was the LEGACY of WWI?</a:t>
            </a:r>
            <a:endParaRPr lang="en-US" b="1" dirty="0">
              <a:solidFill>
                <a:schemeClr val="accent4">
                  <a:lumMod val="60000"/>
                  <a:lumOff val="40000"/>
                </a:schemeClr>
              </a:solidFill>
            </a:endParaRPr>
          </a:p>
        </p:txBody>
      </p:sp>
      <p:sp>
        <p:nvSpPr>
          <p:cNvPr id="3" name="Content Placeholder 2"/>
          <p:cNvSpPr>
            <a:spLocks noGrp="1"/>
          </p:cNvSpPr>
          <p:nvPr>
            <p:ph idx="1"/>
          </p:nvPr>
        </p:nvSpPr>
        <p:spPr>
          <a:xfrm>
            <a:off x="228600" y="1447800"/>
            <a:ext cx="8686800" cy="5029200"/>
          </a:xfrm>
        </p:spPr>
        <p:txBody>
          <a:bodyPr>
            <a:normAutofit/>
          </a:bodyPr>
          <a:lstStyle/>
          <a:p>
            <a:r>
              <a:rPr lang="en-US" sz="3000" b="1" dirty="0" smtClean="0">
                <a:effectLst>
                  <a:outerShdw blurRad="38100" dist="38100" dir="2700000" algn="tl">
                    <a:srgbClr val="000000">
                      <a:alpha val="43137"/>
                    </a:srgbClr>
                  </a:outerShdw>
                </a:effectLst>
              </a:rPr>
              <a:t>What was the legacy of the war?</a:t>
            </a:r>
          </a:p>
          <a:p>
            <a:r>
              <a:rPr lang="en-US" sz="3000" b="1" dirty="0" smtClean="0">
                <a:effectLst>
                  <a:outerShdw blurRad="38100" dist="38100" dir="2700000" algn="tl">
                    <a:srgbClr val="000000">
                      <a:alpha val="43137"/>
                    </a:srgbClr>
                  </a:outerShdw>
                </a:effectLst>
              </a:rPr>
              <a:t>Why is this significant – why does it matter?</a:t>
            </a:r>
            <a:endParaRPr lang="en-US" sz="3000" b="1" dirty="0">
              <a:effectLst>
                <a:outerShdw blurRad="38100" dist="38100" dir="2700000" algn="tl">
                  <a:srgbClr val="000000">
                    <a:alpha val="43137"/>
                  </a:srgbClr>
                </a:outerShdw>
              </a:effectLst>
            </a:endParaRPr>
          </a:p>
        </p:txBody>
      </p:sp>
      <p:pic>
        <p:nvPicPr>
          <p:cNvPr id="5" name="Content Placeholder 4" descr="WWI - Casual Chart.gif"/>
          <p:cNvPicPr>
            <a:picLocks noGrp="1" noChangeAspect="1"/>
          </p:cNvPicPr>
          <p:nvPr>
            <p:ph sz="half" idx="4294967295"/>
          </p:nvPr>
        </p:nvPicPr>
        <p:blipFill>
          <a:blip r:embed="rId2" cstate="email">
            <a:extLst>
              <a:ext uri="{28A0092B-C50C-407E-A947-70E740481C1C}">
                <a14:useLocalDpi xmlns:a14="http://schemas.microsoft.com/office/drawing/2010/main"/>
              </a:ext>
            </a:extLst>
          </a:blip>
          <a:srcRect l="7071" t="2203" r="11800" b="5263"/>
          <a:stretch>
            <a:fillRect/>
          </a:stretch>
        </p:blipFill>
        <p:spPr>
          <a:xfrm>
            <a:off x="914400" y="2743200"/>
            <a:ext cx="7112000" cy="37338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3536"/>
            <a:ext cx="8305800" cy="1143000"/>
          </a:xfrm>
        </p:spPr>
        <p:txBody>
          <a:bodyPr>
            <a:normAutofit fontScale="90000"/>
          </a:bodyPr>
          <a:lstStyle/>
          <a:p>
            <a:r>
              <a:rPr lang="en-US" b="1" dirty="0" smtClean="0">
                <a:solidFill>
                  <a:srgbClr val="002060"/>
                </a:solidFill>
              </a:rPr>
              <a:t>“A Peace Built on Quicksand”</a:t>
            </a:r>
            <a:endParaRPr lang="en-US" b="1" dirty="0">
              <a:solidFill>
                <a:srgbClr val="002060"/>
              </a:solidFill>
            </a:endParaRPr>
          </a:p>
        </p:txBody>
      </p:sp>
      <p:sp>
        <p:nvSpPr>
          <p:cNvPr id="8" name="Content Placeholder 7"/>
          <p:cNvSpPr>
            <a:spLocks noGrp="1"/>
          </p:cNvSpPr>
          <p:nvPr>
            <p:ph sz="half" idx="1"/>
          </p:nvPr>
        </p:nvSpPr>
        <p:spPr>
          <a:xfrm>
            <a:off x="152400" y="1396536"/>
            <a:ext cx="4572000" cy="5309064"/>
          </a:xfrm>
        </p:spPr>
        <p:txBody>
          <a:bodyPr>
            <a:normAutofit/>
          </a:bodyPr>
          <a:lstStyle/>
          <a:p>
            <a:pPr lvl="0"/>
            <a:r>
              <a:rPr lang="en-US" b="1" dirty="0" smtClean="0">
                <a:effectLst>
                  <a:outerShdw blurRad="38100" dist="38100" dir="2700000" algn="tl">
                    <a:srgbClr val="000000">
                      <a:alpha val="43137"/>
                    </a:srgbClr>
                  </a:outerShdw>
                </a:effectLst>
              </a:rPr>
              <a:t>“Peace without victors”</a:t>
            </a:r>
          </a:p>
          <a:p>
            <a:pPr lvl="0"/>
            <a:r>
              <a:rPr lang="en-US" b="1" dirty="0" smtClean="0">
                <a:effectLst>
                  <a:outerShdw blurRad="38100" dist="38100" dir="2700000" algn="tl">
                    <a:srgbClr val="000000">
                      <a:alpha val="43137"/>
                    </a:srgbClr>
                  </a:outerShdw>
                </a:effectLst>
              </a:rPr>
              <a:t>At Versailles – where German Empire born</a:t>
            </a:r>
          </a:p>
          <a:p>
            <a:pPr lvl="0"/>
            <a:r>
              <a:rPr lang="en-US" b="1" dirty="0" smtClean="0">
                <a:effectLst>
                  <a:outerShdw blurRad="38100" dist="38100" dir="2700000" algn="tl">
                    <a:srgbClr val="000000">
                      <a:alpha val="43137"/>
                    </a:srgbClr>
                  </a:outerShdw>
                </a:effectLst>
              </a:rPr>
              <a:t>Closed door session from 1919-1920 </a:t>
            </a:r>
          </a:p>
          <a:p>
            <a:pPr lvl="1"/>
            <a:r>
              <a:rPr lang="en-US" b="1" dirty="0" smtClean="0">
                <a:effectLst>
                  <a:outerShdw blurRad="38100" dist="38100" dir="2700000" algn="tl">
                    <a:srgbClr val="000000">
                      <a:alpha val="43137"/>
                    </a:srgbClr>
                  </a:outerShdw>
                </a:effectLst>
              </a:rPr>
              <a:t>excludes both Germany and Soviet Union</a:t>
            </a:r>
          </a:p>
          <a:p>
            <a:pPr lvl="0"/>
            <a:r>
              <a:rPr lang="en-US" b="1" dirty="0" smtClean="0">
                <a:effectLst>
                  <a:outerShdw blurRad="38100" dist="38100" dir="2700000" algn="tl">
                    <a:srgbClr val="000000">
                      <a:alpha val="43137"/>
                    </a:srgbClr>
                  </a:outerShdw>
                </a:effectLst>
              </a:rPr>
              <a:t>Treaty of Versailles</a:t>
            </a:r>
          </a:p>
          <a:p>
            <a:pPr lvl="1"/>
            <a:r>
              <a:rPr lang="en-US" b="1" dirty="0" smtClean="0">
                <a:effectLst>
                  <a:outerShdw blurRad="38100" dist="38100" dir="2700000" algn="tl">
                    <a:srgbClr val="000000">
                      <a:alpha val="43137"/>
                    </a:srgbClr>
                  </a:outerShdw>
                </a:effectLst>
              </a:rPr>
              <a:t>With Germany</a:t>
            </a:r>
          </a:p>
          <a:p>
            <a:pPr lvl="1"/>
            <a:r>
              <a:rPr lang="en-US" b="1" dirty="0" smtClean="0">
                <a:effectLst>
                  <a:outerShdw blurRad="38100" dist="38100" dir="2700000" algn="tl">
                    <a:srgbClr val="000000">
                      <a:alpha val="43137"/>
                    </a:srgbClr>
                  </a:outerShdw>
                </a:effectLst>
              </a:rPr>
              <a:t>Separate for other Central Powers</a:t>
            </a:r>
          </a:p>
        </p:txBody>
      </p:sp>
      <p:pic>
        <p:nvPicPr>
          <p:cNvPr id="10" name="Content Placeholder 9"/>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865914" y="1645920"/>
            <a:ext cx="4038600" cy="2860963"/>
          </a:xfrm>
          <a:prstGeom prst="rect">
            <a:avLst/>
          </a:prstGeom>
          <a:noFill/>
          <a:ln w="9525">
            <a:noFill/>
            <a:miter lim="800000"/>
            <a:headEnd/>
            <a:tailEnd/>
          </a:ln>
          <a:effectLst/>
        </p:spPr>
      </p:pic>
      <p:sp>
        <p:nvSpPr>
          <p:cNvPr id="11" name="Rectangle 10"/>
          <p:cNvSpPr/>
          <p:nvPr/>
        </p:nvSpPr>
        <p:spPr>
          <a:xfrm>
            <a:off x="4724400" y="5257800"/>
            <a:ext cx="4191000" cy="1323439"/>
          </a:xfrm>
          <a:prstGeom prst="rect">
            <a:avLst/>
          </a:prstGeom>
        </p:spPr>
        <p:txBody>
          <a:bodyPr wrap="square">
            <a:spAutoFit/>
          </a:bodyPr>
          <a:lstStyle/>
          <a:p>
            <a:pPr algn="ctr"/>
            <a:r>
              <a:rPr lang="en-US" sz="1600" b="1" dirty="0" smtClean="0">
                <a:solidFill>
                  <a:schemeClr val="bg1"/>
                </a:solidFill>
              </a:rPr>
              <a:t>Although there were delegates from </a:t>
            </a:r>
            <a:r>
              <a:rPr lang="en-US" sz="1600" b="1" u="sng" dirty="0" smtClean="0">
                <a:solidFill>
                  <a:schemeClr val="bg1"/>
                </a:solidFill>
              </a:rPr>
              <a:t>39</a:t>
            </a:r>
            <a:r>
              <a:rPr lang="en-US" sz="1600" b="1" dirty="0" smtClean="0">
                <a:solidFill>
                  <a:schemeClr val="bg1"/>
                </a:solidFill>
              </a:rPr>
              <a:t> nations at the conference, the important decisions were made by the leaders of the three strongest </a:t>
            </a:r>
            <a:r>
              <a:rPr lang="en-US" sz="1600" b="1" u="sng" dirty="0" smtClean="0">
                <a:solidFill>
                  <a:schemeClr val="bg1"/>
                </a:solidFill>
              </a:rPr>
              <a:t>Allied</a:t>
            </a:r>
            <a:r>
              <a:rPr lang="en-US" sz="1600" b="1" dirty="0" smtClean="0">
                <a:solidFill>
                  <a:schemeClr val="bg1"/>
                </a:solidFill>
              </a:rPr>
              <a:t> powers: the US, Britain, and France. </a:t>
            </a:r>
            <a:endParaRPr lang="en-US" sz="1600" b="1" dirty="0">
              <a:solidFill>
                <a:schemeClr val="bg1"/>
              </a:solidFill>
            </a:endParaRPr>
          </a:p>
        </p:txBody>
      </p:sp>
      <p:sp>
        <p:nvSpPr>
          <p:cNvPr id="13" name="Rectangle 12"/>
          <p:cNvSpPr>
            <a:spLocks noChangeArrowheads="1"/>
          </p:cNvSpPr>
          <p:nvPr/>
        </p:nvSpPr>
        <p:spPr bwMode="auto">
          <a:xfrm>
            <a:off x="4953000" y="4343400"/>
            <a:ext cx="990600" cy="762000"/>
          </a:xfrm>
          <a:prstGeom prst="rect">
            <a:avLst/>
          </a:prstGeom>
          <a:solidFill>
            <a:schemeClr val="bg1"/>
          </a:solidFill>
          <a:ln w="76200">
            <a:solidFill>
              <a:srgbClr val="FFCC66"/>
            </a:solidFill>
            <a:miter lim="800000"/>
            <a:headEnd/>
            <a:tailEnd/>
          </a:ln>
          <a:effectLst/>
        </p:spPr>
        <p:txBody>
          <a:bodyPr wrap="none" anchor="ctr"/>
          <a:lstStyle/>
          <a:p>
            <a:pPr algn="ctr"/>
            <a:r>
              <a:rPr lang="en-US" sz="1200" b="1" dirty="0"/>
              <a:t>David Lloyd</a:t>
            </a:r>
          </a:p>
          <a:p>
            <a:pPr algn="ctr"/>
            <a:r>
              <a:rPr lang="en-US" sz="1200" b="1" dirty="0"/>
              <a:t>George</a:t>
            </a:r>
          </a:p>
          <a:p>
            <a:pPr algn="ctr"/>
            <a:r>
              <a:rPr lang="en-US" sz="1200" b="1" dirty="0">
                <a:solidFill>
                  <a:schemeClr val="tx1"/>
                </a:solidFill>
              </a:rPr>
              <a:t>(Britain)</a:t>
            </a:r>
          </a:p>
        </p:txBody>
      </p:sp>
      <p:sp>
        <p:nvSpPr>
          <p:cNvPr id="14" name="Rectangle 10"/>
          <p:cNvSpPr>
            <a:spLocks noChangeArrowheads="1"/>
          </p:cNvSpPr>
          <p:nvPr/>
        </p:nvSpPr>
        <p:spPr bwMode="auto">
          <a:xfrm>
            <a:off x="6629400" y="4419600"/>
            <a:ext cx="990600" cy="762000"/>
          </a:xfrm>
          <a:prstGeom prst="rect">
            <a:avLst/>
          </a:prstGeom>
          <a:solidFill>
            <a:schemeClr val="bg1"/>
          </a:solidFill>
          <a:ln w="76200">
            <a:solidFill>
              <a:srgbClr val="FFCC66"/>
            </a:solidFill>
            <a:miter lim="800000"/>
            <a:headEnd/>
            <a:tailEnd/>
          </a:ln>
          <a:effectLst/>
        </p:spPr>
        <p:txBody>
          <a:bodyPr wrap="none" anchor="ctr"/>
          <a:lstStyle/>
          <a:p>
            <a:pPr algn="ctr"/>
            <a:r>
              <a:rPr lang="en-US" sz="1200" b="1" dirty="0"/>
              <a:t>Georges</a:t>
            </a:r>
          </a:p>
          <a:p>
            <a:pPr algn="ctr"/>
            <a:r>
              <a:rPr lang="en-US" sz="1200" b="1" dirty="0"/>
              <a:t>Clemenceau</a:t>
            </a:r>
          </a:p>
          <a:p>
            <a:pPr algn="ctr"/>
            <a:r>
              <a:rPr lang="en-US" sz="1200" b="1" dirty="0">
                <a:solidFill>
                  <a:schemeClr val="tx1"/>
                </a:solidFill>
              </a:rPr>
              <a:t>(France)</a:t>
            </a:r>
          </a:p>
        </p:txBody>
      </p:sp>
      <p:sp>
        <p:nvSpPr>
          <p:cNvPr id="15" name="Rectangle 13"/>
          <p:cNvSpPr>
            <a:spLocks noChangeArrowheads="1"/>
          </p:cNvSpPr>
          <p:nvPr/>
        </p:nvSpPr>
        <p:spPr bwMode="auto">
          <a:xfrm>
            <a:off x="7772400" y="4419600"/>
            <a:ext cx="1066800" cy="685800"/>
          </a:xfrm>
          <a:prstGeom prst="rect">
            <a:avLst/>
          </a:prstGeom>
          <a:solidFill>
            <a:schemeClr val="bg1"/>
          </a:solidFill>
          <a:ln w="76200">
            <a:solidFill>
              <a:srgbClr val="FFCC66"/>
            </a:solidFill>
            <a:miter lim="800000"/>
            <a:headEnd/>
            <a:tailEnd/>
          </a:ln>
          <a:effectLst/>
        </p:spPr>
        <p:txBody>
          <a:bodyPr wrap="none" anchor="ctr"/>
          <a:lstStyle/>
          <a:p>
            <a:pPr algn="ctr"/>
            <a:r>
              <a:rPr lang="en-US" sz="1200" b="1" dirty="0"/>
              <a:t>Woodrow</a:t>
            </a:r>
          </a:p>
          <a:p>
            <a:pPr algn="ctr"/>
            <a:r>
              <a:rPr lang="en-US" sz="1200" b="1" dirty="0"/>
              <a:t>Wilson</a:t>
            </a:r>
          </a:p>
          <a:p>
            <a:pPr algn="ctr"/>
            <a:r>
              <a:rPr lang="en-US" sz="1200" b="1" dirty="0">
                <a:solidFill>
                  <a:schemeClr val="tx1"/>
                </a:solidFill>
              </a:rPr>
              <a:t>(US)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p:cTn id="47"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p:cTn id="55"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8">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anim calcmode="lin" valueType="num">
                                      <p:cBhvr>
                                        <p:cTn id="63"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64"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65"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66" dur="1000"/>
                                        <p:tgtEl>
                                          <p:spTgt spid="8">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anim calcmode="lin" valueType="num">
                                      <p:cBhvr>
                                        <p:cTn id="71"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72"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73"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74"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b="1" dirty="0">
                <a:solidFill>
                  <a:srgbClr val="002060"/>
                </a:solidFill>
              </a:rPr>
              <a:t>Wilson’s Fourteen Points</a:t>
            </a:r>
          </a:p>
        </p:txBody>
      </p:sp>
      <p:sp>
        <p:nvSpPr>
          <p:cNvPr id="4099" name="Rectangle 3"/>
          <p:cNvSpPr>
            <a:spLocks noGrp="1" noChangeArrowheads="1"/>
          </p:cNvSpPr>
          <p:nvPr>
            <p:ph type="body" idx="1"/>
          </p:nvPr>
        </p:nvSpPr>
        <p:spPr>
          <a:xfrm>
            <a:off x="457200" y="1447800"/>
            <a:ext cx="8458200" cy="5029200"/>
          </a:xfrm>
        </p:spPr>
        <p:txBody>
          <a:bodyPr/>
          <a:lstStyle/>
          <a:p>
            <a:pPr marL="0" indent="0">
              <a:buNone/>
            </a:pPr>
            <a:r>
              <a:rPr lang="en-US" altLang="en-US" sz="3600" b="1" dirty="0" smtClean="0">
                <a:solidFill>
                  <a:schemeClr val="accent6">
                    <a:lumMod val="40000"/>
                    <a:lumOff val="60000"/>
                  </a:schemeClr>
                </a:solidFill>
                <a:effectLst>
                  <a:outerShdw blurRad="38100" dist="38100" dir="2700000" algn="tl">
                    <a:srgbClr val="000000">
                      <a:alpha val="43137"/>
                    </a:srgbClr>
                  </a:outerShdw>
                </a:effectLst>
              </a:rPr>
              <a:t>Not all 14, but you get the idea…</a:t>
            </a:r>
          </a:p>
          <a:p>
            <a:r>
              <a:rPr lang="en-US" altLang="en-US" sz="3600" b="1" dirty="0" smtClean="0">
                <a:effectLst>
                  <a:outerShdw blurRad="38100" dist="38100" dir="2700000" algn="tl">
                    <a:srgbClr val="000000">
                      <a:alpha val="43137"/>
                    </a:srgbClr>
                  </a:outerShdw>
                </a:effectLst>
              </a:rPr>
              <a:t>End </a:t>
            </a:r>
            <a:r>
              <a:rPr lang="en-US" altLang="en-US" sz="3600" b="1" dirty="0">
                <a:effectLst>
                  <a:outerShdw blurRad="38100" dist="38100" dir="2700000" algn="tl">
                    <a:srgbClr val="000000">
                      <a:alpha val="43137"/>
                    </a:srgbClr>
                  </a:outerShdw>
                </a:effectLst>
              </a:rPr>
              <a:t>to secret treaties</a:t>
            </a:r>
          </a:p>
          <a:p>
            <a:r>
              <a:rPr lang="en-US" altLang="en-US" sz="3600" b="1" dirty="0">
                <a:effectLst>
                  <a:outerShdw blurRad="38100" dist="38100" dir="2700000" algn="tl">
                    <a:srgbClr val="000000">
                      <a:alpha val="43137"/>
                    </a:srgbClr>
                  </a:outerShdw>
                </a:effectLst>
              </a:rPr>
              <a:t>Free trade</a:t>
            </a:r>
          </a:p>
          <a:p>
            <a:r>
              <a:rPr lang="en-US" altLang="en-US" sz="3600" b="1" dirty="0">
                <a:effectLst>
                  <a:outerShdw blurRad="38100" dist="38100" dir="2700000" algn="tl">
                    <a:srgbClr val="000000">
                      <a:alpha val="43137"/>
                    </a:srgbClr>
                  </a:outerShdw>
                </a:effectLst>
              </a:rPr>
              <a:t>Freedom of the seas</a:t>
            </a:r>
          </a:p>
          <a:p>
            <a:r>
              <a:rPr lang="en-US" altLang="en-US" sz="3600" b="1" dirty="0">
                <a:effectLst>
                  <a:outerShdw blurRad="38100" dist="38100" dir="2700000" algn="tl">
                    <a:srgbClr val="000000">
                      <a:alpha val="43137"/>
                    </a:srgbClr>
                  </a:outerShdw>
                </a:effectLst>
              </a:rPr>
              <a:t>Reduced size of armies and navies</a:t>
            </a:r>
          </a:p>
          <a:p>
            <a:r>
              <a:rPr lang="en-US" altLang="en-US" sz="3600" b="1" dirty="0">
                <a:effectLst>
                  <a:outerShdw blurRad="38100" dist="38100" dir="2700000" algn="tl">
                    <a:srgbClr val="000000">
                      <a:alpha val="43137"/>
                    </a:srgbClr>
                  </a:outerShdw>
                </a:effectLst>
              </a:rPr>
              <a:t>Self-determination</a:t>
            </a:r>
          </a:p>
          <a:p>
            <a:r>
              <a:rPr lang="en-US" altLang="en-US" sz="3600" b="1" dirty="0">
                <a:effectLst>
                  <a:outerShdw blurRad="38100" dist="38100" dir="2700000" algn="tl">
                    <a:srgbClr val="000000">
                      <a:alpha val="43137"/>
                    </a:srgbClr>
                  </a:outerShdw>
                </a:effectLst>
              </a:rPr>
              <a:t>League of Nations</a:t>
            </a:r>
          </a:p>
          <a:p>
            <a:endParaRPr lang="en-US" altLang="en-US" dirty="0"/>
          </a:p>
        </p:txBody>
      </p:sp>
    </p:spTree>
    <p:extLst>
      <p:ext uri="{BB962C8B-B14F-4D97-AF65-F5344CB8AC3E}">
        <p14:creationId xmlns:p14="http://schemas.microsoft.com/office/powerpoint/2010/main" val="2579194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p:cTn id="7"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4099">
                                            <p:txEl>
                                              <p:pRg st="1" end="1"/>
                                            </p:txEl>
                                          </p:spTgt>
                                        </p:tgtEl>
                                        <p:attrNameLst>
                                          <p:attrName>style.rotation</p:attrName>
                                        </p:attrNameLst>
                                      </p:cBhvr>
                                      <p:tavLst>
                                        <p:tav tm="0">
                                          <p:val>
                                            <p:fltVal val="90"/>
                                          </p:val>
                                        </p:tav>
                                        <p:tav tm="100000">
                                          <p:val>
                                            <p:fltVal val="0"/>
                                          </p:val>
                                        </p:tav>
                                      </p:tavLst>
                                    </p:anim>
                                    <p:animEffect transition="in" filter="fade">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p:cTn id="1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4099">
                                            <p:txEl>
                                              <p:pRg st="2" end="2"/>
                                            </p:txEl>
                                          </p:spTgt>
                                        </p:tgtEl>
                                        <p:attrNameLst>
                                          <p:attrName>style.rotation</p:attrName>
                                        </p:attrNameLst>
                                      </p:cBhvr>
                                      <p:tavLst>
                                        <p:tav tm="0">
                                          <p:val>
                                            <p:fltVal val="90"/>
                                          </p:val>
                                        </p:tav>
                                        <p:tav tm="100000">
                                          <p:val>
                                            <p:fltVal val="0"/>
                                          </p:val>
                                        </p:tav>
                                      </p:tavLst>
                                    </p:anim>
                                    <p:animEffect transition="in" filter="fade">
                                      <p:cBhvr>
                                        <p:cTn id="18" dur="500"/>
                                        <p:tgtEl>
                                          <p:spTgt spid="40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p:cTn id="23"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4099">
                                            <p:txEl>
                                              <p:pRg st="3" end="3"/>
                                            </p:txEl>
                                          </p:spTgt>
                                        </p:tgtEl>
                                        <p:attrNameLst>
                                          <p:attrName>style.rotation</p:attrName>
                                        </p:attrNameLst>
                                      </p:cBhvr>
                                      <p:tavLst>
                                        <p:tav tm="0">
                                          <p:val>
                                            <p:fltVal val="90"/>
                                          </p:val>
                                        </p:tav>
                                        <p:tav tm="100000">
                                          <p:val>
                                            <p:fltVal val="0"/>
                                          </p:val>
                                        </p:tav>
                                      </p:tavLst>
                                    </p:anim>
                                    <p:animEffect transition="in" filter="fade">
                                      <p:cBhvr>
                                        <p:cTn id="26" dur="500"/>
                                        <p:tgtEl>
                                          <p:spTgt spid="409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p:cTn id="31"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099">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4099">
                                            <p:txEl>
                                              <p:pRg st="4" end="4"/>
                                            </p:txEl>
                                          </p:spTgt>
                                        </p:tgtEl>
                                        <p:attrNameLst>
                                          <p:attrName>style.rotation</p:attrName>
                                        </p:attrNameLst>
                                      </p:cBhvr>
                                      <p:tavLst>
                                        <p:tav tm="0">
                                          <p:val>
                                            <p:fltVal val="90"/>
                                          </p:val>
                                        </p:tav>
                                        <p:tav tm="100000">
                                          <p:val>
                                            <p:fltVal val="0"/>
                                          </p:val>
                                        </p:tav>
                                      </p:tavLst>
                                    </p:anim>
                                    <p:animEffect transition="in" filter="fade">
                                      <p:cBhvr>
                                        <p:cTn id="34" dur="500"/>
                                        <p:tgtEl>
                                          <p:spTgt spid="409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099">
                                            <p:txEl>
                                              <p:pRg st="5" end="5"/>
                                            </p:txEl>
                                          </p:spTgt>
                                        </p:tgtEl>
                                        <p:attrNameLst>
                                          <p:attrName>style.visibility</p:attrName>
                                        </p:attrNameLst>
                                      </p:cBhvr>
                                      <p:to>
                                        <p:strVal val="visible"/>
                                      </p:to>
                                    </p:set>
                                    <p:anim calcmode="lin" valueType="num">
                                      <p:cBhvr>
                                        <p:cTn id="39"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4099">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4099">
                                            <p:txEl>
                                              <p:pRg st="5" end="5"/>
                                            </p:txEl>
                                          </p:spTgt>
                                        </p:tgtEl>
                                        <p:attrNameLst>
                                          <p:attrName>style.rotation</p:attrName>
                                        </p:attrNameLst>
                                      </p:cBhvr>
                                      <p:tavLst>
                                        <p:tav tm="0">
                                          <p:val>
                                            <p:fltVal val="90"/>
                                          </p:val>
                                        </p:tav>
                                        <p:tav tm="100000">
                                          <p:val>
                                            <p:fltVal val="0"/>
                                          </p:val>
                                        </p:tav>
                                      </p:tavLst>
                                    </p:anim>
                                    <p:animEffect transition="in" filter="fade">
                                      <p:cBhvr>
                                        <p:cTn id="42" dur="500"/>
                                        <p:tgtEl>
                                          <p:spTgt spid="40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099">
                                            <p:txEl>
                                              <p:pRg st="6" end="6"/>
                                            </p:txEl>
                                          </p:spTgt>
                                        </p:tgtEl>
                                        <p:attrNameLst>
                                          <p:attrName>style.visibility</p:attrName>
                                        </p:attrNameLst>
                                      </p:cBhvr>
                                      <p:to>
                                        <p:strVal val="visible"/>
                                      </p:to>
                                    </p:set>
                                    <p:anim calcmode="lin" valueType="num">
                                      <p:cBhvr>
                                        <p:cTn id="47"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4099">
                                            <p:txEl>
                                              <p:pRg st="6" end="6"/>
                                            </p:txEl>
                                          </p:spTgt>
                                        </p:tgtEl>
                                        <p:attrNameLst>
                                          <p:attrName>ppt_h</p:attrName>
                                        </p:attrNameLst>
                                      </p:cBhvr>
                                      <p:tavLst>
                                        <p:tav tm="0">
                                          <p:val>
                                            <p:fltVal val="0"/>
                                          </p:val>
                                        </p:tav>
                                        <p:tav tm="100000">
                                          <p:val>
                                            <p:strVal val="#ppt_h"/>
                                          </p:val>
                                        </p:tav>
                                      </p:tavLst>
                                    </p:anim>
                                    <p:anim calcmode="lin" valueType="num">
                                      <p:cBhvr>
                                        <p:cTn id="49" dur="500" fill="hold"/>
                                        <p:tgtEl>
                                          <p:spTgt spid="4099">
                                            <p:txEl>
                                              <p:pRg st="6" end="6"/>
                                            </p:txEl>
                                          </p:spTgt>
                                        </p:tgtEl>
                                        <p:attrNameLst>
                                          <p:attrName>style.rotation</p:attrName>
                                        </p:attrNameLst>
                                      </p:cBhvr>
                                      <p:tavLst>
                                        <p:tav tm="0">
                                          <p:val>
                                            <p:fltVal val="90"/>
                                          </p:val>
                                        </p:tav>
                                        <p:tav tm="100000">
                                          <p:val>
                                            <p:fltVal val="0"/>
                                          </p:val>
                                        </p:tav>
                                      </p:tavLst>
                                    </p:anim>
                                    <p:animEffect transition="in" filter="fade">
                                      <p:cBhvr>
                                        <p:cTn id="50"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3536"/>
            <a:ext cx="8305800" cy="1143000"/>
          </a:xfrm>
        </p:spPr>
        <p:txBody>
          <a:bodyPr>
            <a:normAutofit fontScale="90000"/>
          </a:bodyPr>
          <a:lstStyle/>
          <a:p>
            <a:r>
              <a:rPr lang="en-US" b="1" dirty="0" smtClean="0">
                <a:solidFill>
                  <a:srgbClr val="002060"/>
                </a:solidFill>
              </a:rPr>
              <a:t>“A Peace Built on Quicksand”</a:t>
            </a:r>
            <a:endParaRPr lang="en-US" b="1" dirty="0">
              <a:solidFill>
                <a:srgbClr val="002060"/>
              </a:solidFill>
            </a:endParaRPr>
          </a:p>
        </p:txBody>
      </p:sp>
      <p:sp>
        <p:nvSpPr>
          <p:cNvPr id="8" name="Content Placeholder 7"/>
          <p:cNvSpPr>
            <a:spLocks noGrp="1"/>
          </p:cNvSpPr>
          <p:nvPr>
            <p:ph sz="half" idx="1"/>
          </p:nvPr>
        </p:nvSpPr>
        <p:spPr>
          <a:xfrm>
            <a:off x="304800" y="1524001"/>
            <a:ext cx="4191000" cy="5057238"/>
          </a:xfrm>
        </p:spPr>
        <p:txBody>
          <a:bodyPr>
            <a:normAutofit fontScale="92500" lnSpcReduction="10000"/>
          </a:bodyPr>
          <a:lstStyle/>
          <a:p>
            <a:pPr lvl="0"/>
            <a:r>
              <a:rPr lang="en-US" b="1" dirty="0" smtClean="0">
                <a:effectLst>
                  <a:outerShdw blurRad="38100" dist="38100" dir="2700000" algn="tl">
                    <a:srgbClr val="000000">
                      <a:alpha val="43137"/>
                    </a:srgbClr>
                  </a:outerShdw>
                </a:effectLst>
              </a:rPr>
              <a:t>What did the Allies want?</a:t>
            </a:r>
          </a:p>
          <a:p>
            <a:r>
              <a:rPr lang="en-US" b="1" u="sng" dirty="0" smtClean="0">
                <a:effectLst>
                  <a:outerShdw blurRad="38100" dist="38100" dir="2700000" algn="tl">
                    <a:srgbClr val="000000">
                      <a:alpha val="43137"/>
                    </a:srgbClr>
                  </a:outerShdw>
                </a:effectLst>
              </a:rPr>
              <a:t>US</a:t>
            </a:r>
            <a:r>
              <a:rPr lang="en-US" b="1" dirty="0" smtClean="0">
                <a:effectLst>
                  <a:outerShdw blurRad="38100" dist="38100" dir="2700000" algn="tl">
                    <a:srgbClr val="000000">
                      <a:alpha val="43137"/>
                    </a:srgbClr>
                  </a:outerShdw>
                </a:effectLst>
              </a:rPr>
              <a:t> – Wilson wanted?</a:t>
            </a:r>
          </a:p>
          <a:p>
            <a:pPr lvl="1"/>
            <a:r>
              <a:rPr lang="en-US" b="1" dirty="0" smtClean="0">
                <a:effectLst>
                  <a:outerShdw blurRad="38100" dist="38100" dir="2700000" algn="tl">
                    <a:srgbClr val="000000">
                      <a:alpha val="43137"/>
                    </a:srgbClr>
                  </a:outerShdw>
                </a:effectLst>
              </a:rPr>
              <a:t>14 Points</a:t>
            </a:r>
          </a:p>
          <a:p>
            <a:pPr lvl="1"/>
            <a:r>
              <a:rPr lang="en-US" b="1" dirty="0" smtClean="0">
                <a:effectLst>
                  <a:outerShdw blurRad="38100" dist="38100" dir="2700000" algn="tl">
                    <a:srgbClr val="000000">
                      <a:alpha val="43137"/>
                    </a:srgbClr>
                  </a:outerShdw>
                </a:effectLst>
              </a:rPr>
              <a:t>League of Nations</a:t>
            </a:r>
          </a:p>
          <a:p>
            <a:r>
              <a:rPr lang="en-US" b="1" u="sng" dirty="0" smtClean="0">
                <a:effectLst>
                  <a:outerShdw blurRad="38100" dist="38100" dir="2700000" algn="tl">
                    <a:srgbClr val="000000">
                      <a:alpha val="43137"/>
                    </a:srgbClr>
                  </a:outerShdw>
                </a:effectLst>
              </a:rPr>
              <a:t>France</a:t>
            </a:r>
            <a:r>
              <a:rPr lang="en-US" b="1" dirty="0" smtClean="0">
                <a:effectLst>
                  <a:outerShdw blurRad="38100" dist="38100" dir="2700000" algn="tl">
                    <a:srgbClr val="000000">
                      <a:alpha val="43137"/>
                    </a:srgbClr>
                  </a:outerShdw>
                </a:effectLst>
              </a:rPr>
              <a:t> – Opposite of Wilson </a:t>
            </a:r>
          </a:p>
          <a:p>
            <a:pPr lvl="1"/>
            <a:r>
              <a:rPr lang="en-US" b="1" dirty="0" smtClean="0">
                <a:effectLst>
                  <a:outerShdw blurRad="38100" dist="38100" dir="2700000" algn="tl">
                    <a:srgbClr val="000000">
                      <a:alpha val="43137"/>
                    </a:srgbClr>
                  </a:outerShdw>
                </a:effectLst>
              </a:rPr>
              <a:t>Crush Germany so they never invade France again</a:t>
            </a:r>
          </a:p>
          <a:p>
            <a:r>
              <a:rPr lang="en-US" b="1" u="sng" dirty="0" smtClean="0">
                <a:effectLst>
                  <a:outerShdw blurRad="38100" dist="38100" dir="2700000" algn="tl">
                    <a:srgbClr val="000000">
                      <a:alpha val="43137"/>
                    </a:srgbClr>
                  </a:outerShdw>
                </a:effectLst>
              </a:rPr>
              <a:t>GB</a:t>
            </a:r>
            <a:r>
              <a:rPr lang="en-US" b="1" dirty="0" smtClean="0">
                <a:effectLst>
                  <a:outerShdw blurRad="38100" dist="38100" dir="2700000" algn="tl">
                    <a:srgbClr val="000000">
                      <a:alpha val="43137"/>
                    </a:srgbClr>
                  </a:outerShdw>
                </a:effectLst>
              </a:rPr>
              <a:t> – middle ground</a:t>
            </a:r>
          </a:p>
          <a:p>
            <a:pPr lvl="1"/>
            <a:r>
              <a:rPr lang="en-US" b="1" dirty="0" smtClean="0">
                <a:effectLst>
                  <a:outerShdw blurRad="38100" dist="38100" dir="2700000" algn="tl">
                    <a:srgbClr val="000000">
                      <a:alpha val="43137"/>
                    </a:srgbClr>
                  </a:outerShdw>
                </a:effectLst>
              </a:rPr>
              <a:t>wanted Germans to pay without ruining Europe</a:t>
            </a:r>
          </a:p>
          <a:p>
            <a:pPr lvl="1"/>
            <a:r>
              <a:rPr lang="en-US" b="1" dirty="0" smtClean="0">
                <a:effectLst>
                  <a:outerShdw blurRad="38100" dist="38100" dir="2700000" algn="tl">
                    <a:srgbClr val="000000">
                      <a:alpha val="43137"/>
                    </a:srgbClr>
                  </a:outerShdw>
                </a:effectLst>
              </a:rPr>
              <a:t>Compromiser</a:t>
            </a:r>
            <a:endParaRPr lang="en-US" b="1" dirty="0">
              <a:effectLst>
                <a:outerShdw blurRad="38100" dist="38100" dir="2700000" algn="tl">
                  <a:srgbClr val="000000">
                    <a:alpha val="43137"/>
                  </a:srgbClr>
                </a:outerShdw>
              </a:effectLst>
            </a:endParaRPr>
          </a:p>
        </p:txBody>
      </p:sp>
      <p:pic>
        <p:nvPicPr>
          <p:cNvPr id="10" name="Content Placeholder 9"/>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724400" y="1676400"/>
            <a:ext cx="4038600" cy="2860963"/>
          </a:xfrm>
          <a:prstGeom prst="rect">
            <a:avLst/>
          </a:prstGeom>
          <a:noFill/>
          <a:ln w="9525">
            <a:noFill/>
            <a:miter lim="800000"/>
            <a:headEnd/>
            <a:tailEnd/>
          </a:ln>
          <a:effectLst/>
        </p:spPr>
      </p:pic>
      <p:sp>
        <p:nvSpPr>
          <p:cNvPr id="11" name="Rectangle 10"/>
          <p:cNvSpPr/>
          <p:nvPr/>
        </p:nvSpPr>
        <p:spPr>
          <a:xfrm>
            <a:off x="4724400" y="5257800"/>
            <a:ext cx="4191000" cy="1323439"/>
          </a:xfrm>
          <a:prstGeom prst="rect">
            <a:avLst/>
          </a:prstGeom>
        </p:spPr>
        <p:txBody>
          <a:bodyPr wrap="square">
            <a:spAutoFit/>
          </a:bodyPr>
          <a:lstStyle/>
          <a:p>
            <a:pPr algn="ctr"/>
            <a:r>
              <a:rPr lang="en-US" sz="1600" b="1" dirty="0" smtClean="0">
                <a:solidFill>
                  <a:schemeClr val="bg1"/>
                </a:solidFill>
              </a:rPr>
              <a:t>Although there were delegates from </a:t>
            </a:r>
            <a:r>
              <a:rPr lang="en-US" sz="1600" b="1" u="sng" dirty="0" smtClean="0">
                <a:solidFill>
                  <a:schemeClr val="bg1"/>
                </a:solidFill>
              </a:rPr>
              <a:t>39</a:t>
            </a:r>
            <a:r>
              <a:rPr lang="en-US" sz="1600" b="1" dirty="0" smtClean="0">
                <a:solidFill>
                  <a:schemeClr val="bg1"/>
                </a:solidFill>
              </a:rPr>
              <a:t> nations at the conference, the important decisions were made by the leaders of the three strongest </a:t>
            </a:r>
            <a:r>
              <a:rPr lang="en-US" sz="1600" b="1" u="sng" dirty="0" smtClean="0">
                <a:solidFill>
                  <a:schemeClr val="bg1"/>
                </a:solidFill>
              </a:rPr>
              <a:t>Allied</a:t>
            </a:r>
            <a:r>
              <a:rPr lang="en-US" sz="1600" b="1" dirty="0" smtClean="0">
                <a:solidFill>
                  <a:schemeClr val="bg1"/>
                </a:solidFill>
              </a:rPr>
              <a:t> powers: the US, Britain, and France. </a:t>
            </a:r>
            <a:endParaRPr lang="en-US" sz="1600" b="1" dirty="0">
              <a:solidFill>
                <a:schemeClr val="bg1"/>
              </a:solidFill>
            </a:endParaRPr>
          </a:p>
        </p:txBody>
      </p:sp>
      <p:sp>
        <p:nvSpPr>
          <p:cNvPr id="13" name="Rectangle 12"/>
          <p:cNvSpPr>
            <a:spLocks noChangeArrowheads="1"/>
          </p:cNvSpPr>
          <p:nvPr/>
        </p:nvSpPr>
        <p:spPr bwMode="auto">
          <a:xfrm>
            <a:off x="4953000" y="4343400"/>
            <a:ext cx="990600" cy="762000"/>
          </a:xfrm>
          <a:prstGeom prst="rect">
            <a:avLst/>
          </a:prstGeom>
          <a:solidFill>
            <a:schemeClr val="bg1"/>
          </a:solidFill>
          <a:ln w="76200">
            <a:solidFill>
              <a:srgbClr val="FFCC66"/>
            </a:solidFill>
            <a:miter lim="800000"/>
            <a:headEnd/>
            <a:tailEnd/>
          </a:ln>
          <a:effectLst/>
        </p:spPr>
        <p:txBody>
          <a:bodyPr wrap="none" anchor="ctr"/>
          <a:lstStyle/>
          <a:p>
            <a:pPr algn="ctr"/>
            <a:r>
              <a:rPr lang="en-US" sz="1200" b="1" dirty="0"/>
              <a:t>David Lloyd</a:t>
            </a:r>
          </a:p>
          <a:p>
            <a:pPr algn="ctr"/>
            <a:r>
              <a:rPr lang="en-US" sz="1200" b="1" dirty="0"/>
              <a:t>George</a:t>
            </a:r>
          </a:p>
          <a:p>
            <a:pPr algn="ctr"/>
            <a:r>
              <a:rPr lang="en-US" sz="1200" b="1" dirty="0">
                <a:solidFill>
                  <a:schemeClr val="tx1"/>
                </a:solidFill>
              </a:rPr>
              <a:t>(Britain)</a:t>
            </a:r>
          </a:p>
        </p:txBody>
      </p:sp>
      <p:sp>
        <p:nvSpPr>
          <p:cNvPr id="14" name="Rectangle 10"/>
          <p:cNvSpPr>
            <a:spLocks noChangeArrowheads="1"/>
          </p:cNvSpPr>
          <p:nvPr/>
        </p:nvSpPr>
        <p:spPr bwMode="auto">
          <a:xfrm>
            <a:off x="6629400" y="4419600"/>
            <a:ext cx="990600" cy="762000"/>
          </a:xfrm>
          <a:prstGeom prst="rect">
            <a:avLst/>
          </a:prstGeom>
          <a:solidFill>
            <a:schemeClr val="bg1"/>
          </a:solidFill>
          <a:ln w="76200">
            <a:solidFill>
              <a:srgbClr val="FFCC66"/>
            </a:solidFill>
            <a:miter lim="800000"/>
            <a:headEnd/>
            <a:tailEnd/>
          </a:ln>
          <a:effectLst/>
        </p:spPr>
        <p:txBody>
          <a:bodyPr wrap="none" anchor="ctr"/>
          <a:lstStyle/>
          <a:p>
            <a:pPr algn="ctr"/>
            <a:r>
              <a:rPr lang="en-US" sz="1200" b="1" dirty="0"/>
              <a:t>Georges</a:t>
            </a:r>
          </a:p>
          <a:p>
            <a:pPr algn="ctr"/>
            <a:r>
              <a:rPr lang="en-US" sz="1200" b="1" dirty="0"/>
              <a:t>Clemenceau</a:t>
            </a:r>
          </a:p>
          <a:p>
            <a:pPr algn="ctr"/>
            <a:r>
              <a:rPr lang="en-US" sz="1200" b="1" dirty="0">
                <a:solidFill>
                  <a:schemeClr val="tx1"/>
                </a:solidFill>
              </a:rPr>
              <a:t>(France)</a:t>
            </a:r>
          </a:p>
        </p:txBody>
      </p:sp>
      <p:sp>
        <p:nvSpPr>
          <p:cNvPr id="15" name="Rectangle 13"/>
          <p:cNvSpPr>
            <a:spLocks noChangeArrowheads="1"/>
          </p:cNvSpPr>
          <p:nvPr/>
        </p:nvSpPr>
        <p:spPr bwMode="auto">
          <a:xfrm>
            <a:off x="7772400" y="4419600"/>
            <a:ext cx="1066800" cy="685800"/>
          </a:xfrm>
          <a:prstGeom prst="rect">
            <a:avLst/>
          </a:prstGeom>
          <a:solidFill>
            <a:schemeClr val="bg1"/>
          </a:solidFill>
          <a:ln w="76200">
            <a:solidFill>
              <a:srgbClr val="FFCC66"/>
            </a:solidFill>
            <a:miter lim="800000"/>
            <a:headEnd/>
            <a:tailEnd/>
          </a:ln>
          <a:effectLst/>
        </p:spPr>
        <p:txBody>
          <a:bodyPr wrap="none" anchor="ctr"/>
          <a:lstStyle/>
          <a:p>
            <a:pPr algn="ctr"/>
            <a:r>
              <a:rPr lang="en-US" sz="1200" b="1" dirty="0"/>
              <a:t>Woodrow</a:t>
            </a:r>
          </a:p>
          <a:p>
            <a:pPr algn="ctr"/>
            <a:r>
              <a:rPr lang="en-US" sz="1200" b="1" dirty="0"/>
              <a:t>Wilson</a:t>
            </a:r>
          </a:p>
          <a:p>
            <a:pPr algn="ctr"/>
            <a:r>
              <a:rPr lang="en-US" sz="1200" b="1" dirty="0">
                <a:solidFill>
                  <a:schemeClr val="tx1"/>
                </a:solidFill>
              </a:rPr>
              <a:t>(US)</a:t>
            </a:r>
          </a:p>
        </p:txBody>
      </p:sp>
    </p:spTree>
    <p:extLst>
      <p:ext uri="{BB962C8B-B14F-4D97-AF65-F5344CB8AC3E}">
        <p14:creationId xmlns:p14="http://schemas.microsoft.com/office/powerpoint/2010/main" val="1803458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8">
                                            <p:txEl>
                                              <p:pRg st="2" end="2"/>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p:cTn id="53"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4" end="4"/>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 calcmode="lin" valueType="num">
                                      <p:cBhvr>
                                        <p:cTn id="59"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60"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61"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62" dur="10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 calcmode="lin" valueType="num">
                                      <p:cBhvr>
                                        <p:cTn id="67"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70" dur="1000"/>
                                        <p:tgtEl>
                                          <p:spTgt spid="8">
                                            <p:txEl>
                                              <p:pRg st="6" end="6"/>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8">
                                            <p:txEl>
                                              <p:pRg st="7" end="7"/>
                                            </p:txEl>
                                          </p:spTgt>
                                        </p:tgtEl>
                                        <p:attrNameLst>
                                          <p:attrName>style.visibility</p:attrName>
                                        </p:attrNameLst>
                                      </p:cBhvr>
                                      <p:to>
                                        <p:strVal val="visible"/>
                                      </p:to>
                                    </p:set>
                                    <p:anim calcmode="lin" valueType="num">
                                      <p:cBhvr>
                                        <p:cTn id="73"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75" dur="1000" fill="hold"/>
                                        <p:tgtEl>
                                          <p:spTgt spid="8">
                                            <p:txEl>
                                              <p:pRg st="7" end="7"/>
                                            </p:txEl>
                                          </p:spTgt>
                                        </p:tgtEl>
                                        <p:attrNameLst>
                                          <p:attrName>style.rotation</p:attrName>
                                        </p:attrNameLst>
                                      </p:cBhvr>
                                      <p:tavLst>
                                        <p:tav tm="0">
                                          <p:val>
                                            <p:fltVal val="90"/>
                                          </p:val>
                                        </p:tav>
                                        <p:tav tm="100000">
                                          <p:val>
                                            <p:fltVal val="0"/>
                                          </p:val>
                                        </p:tav>
                                      </p:tavLst>
                                    </p:anim>
                                    <p:animEffect transition="in" filter="fade">
                                      <p:cBhvr>
                                        <p:cTn id="76" dur="1000"/>
                                        <p:tgtEl>
                                          <p:spTgt spid="8">
                                            <p:txEl>
                                              <p:pRg st="7" end="7"/>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8">
                                            <p:txEl>
                                              <p:pRg st="8" end="8"/>
                                            </p:txEl>
                                          </p:spTgt>
                                        </p:tgtEl>
                                        <p:attrNameLst>
                                          <p:attrName>style.visibility</p:attrName>
                                        </p:attrNameLst>
                                      </p:cBhvr>
                                      <p:to>
                                        <p:strVal val="visible"/>
                                      </p:to>
                                    </p:set>
                                    <p:anim calcmode="lin" valueType="num">
                                      <p:cBhvr>
                                        <p:cTn id="79"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8">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noChangeArrowheads="1"/>
          </p:cNvSpPr>
          <p:nvPr>
            <p:ph type="title"/>
          </p:nvPr>
        </p:nvSpPr>
        <p:spPr>
          <a:xfrm>
            <a:off x="457200" y="-76200"/>
            <a:ext cx="8229600" cy="1371600"/>
          </a:xfrm>
        </p:spPr>
        <p:txBody>
          <a:bodyPr>
            <a:normAutofit/>
          </a:bodyPr>
          <a:lstStyle/>
          <a:p>
            <a:r>
              <a:rPr lang="en-US" b="1" dirty="0" smtClean="0">
                <a:solidFill>
                  <a:srgbClr val="002060"/>
                </a:solidFill>
              </a:rPr>
              <a:t>Treaty </a:t>
            </a:r>
            <a:r>
              <a:rPr lang="en-US" b="1" dirty="0">
                <a:solidFill>
                  <a:srgbClr val="002060"/>
                </a:solidFill>
              </a:rPr>
              <a:t>of </a:t>
            </a:r>
            <a:r>
              <a:rPr lang="en-US" b="1" dirty="0" smtClean="0">
                <a:solidFill>
                  <a:srgbClr val="002060"/>
                </a:solidFill>
              </a:rPr>
              <a:t>London</a:t>
            </a:r>
            <a:endParaRPr lang="en-US" altLang="en-US" dirty="0" smtClean="0">
              <a:latin typeface="Georgia" panose="02040502050405020303" pitchFamily="18" charset="0"/>
            </a:endParaRPr>
          </a:p>
        </p:txBody>
      </p:sp>
      <p:sp>
        <p:nvSpPr>
          <p:cNvPr id="22531" name="Content Placeholder 2">
            <a:extLst>
              <a:ext uri="{FF2B5EF4-FFF2-40B4-BE49-F238E27FC236}">
                <a16:creationId xmlns:a16="http://schemas.microsoft.com/office/drawing/2014/main" xmlns="" id="{0FB2E54D-FAE7-6847-A49A-05B439CFE77C}"/>
              </a:ext>
            </a:extLst>
          </p:cNvPr>
          <p:cNvSpPr>
            <a:spLocks noGrp="1"/>
          </p:cNvSpPr>
          <p:nvPr>
            <p:ph idx="1"/>
          </p:nvPr>
        </p:nvSpPr>
        <p:spPr>
          <a:xfrm>
            <a:off x="228601" y="1447800"/>
            <a:ext cx="8686800" cy="5105400"/>
          </a:xfrm>
        </p:spPr>
        <p:txBody>
          <a:bodyPr>
            <a:normAutofit/>
          </a:bodyPr>
          <a:lstStyle/>
          <a:p>
            <a:pPr>
              <a:defRPr/>
            </a:pPr>
            <a:r>
              <a:rPr lang="en-US" altLang="en-US" sz="2200" b="1" dirty="0">
                <a:effectLst>
                  <a:outerShdw blurRad="38100" dist="38100" dir="2700000" algn="tl">
                    <a:srgbClr val="000000">
                      <a:alpha val="43137"/>
                    </a:srgbClr>
                  </a:outerShdw>
                </a:effectLst>
              </a:rPr>
              <a:t>When Italy has entered the war in 1915 they’d signed a secret treaty with the Allies known as the Treaty of London</a:t>
            </a:r>
          </a:p>
          <a:p>
            <a:pPr lvl="1">
              <a:defRPr/>
            </a:pPr>
            <a:r>
              <a:rPr lang="en-US" altLang="en-US" sz="2200" b="1" dirty="0">
                <a:effectLst>
                  <a:outerShdw blurRad="38100" dist="38100" dir="2700000" algn="tl">
                    <a:srgbClr val="000000">
                      <a:alpha val="43137"/>
                    </a:srgbClr>
                  </a:outerShdw>
                </a:effectLst>
              </a:rPr>
              <a:t>Promised Italy large swaths of A-H once the war was over, along with some economic incentives</a:t>
            </a:r>
          </a:p>
          <a:p>
            <a:pPr>
              <a:defRPr/>
            </a:pPr>
            <a:r>
              <a:rPr lang="en-US" altLang="en-US" sz="2200" b="1" dirty="0">
                <a:effectLst>
                  <a:outerShdw blurRad="38100" dist="38100" dir="2700000" algn="tl">
                    <a:srgbClr val="000000">
                      <a:alpha val="43137"/>
                    </a:srgbClr>
                  </a:outerShdw>
                </a:effectLst>
              </a:rPr>
              <a:t>Allies renege of the Treaty at end, claiming Italy didn’t really help them</a:t>
            </a:r>
          </a:p>
          <a:p>
            <a:pPr lvl="1">
              <a:defRPr/>
            </a:pPr>
            <a:r>
              <a:rPr lang="en-US" altLang="en-US" sz="2200" b="1" dirty="0">
                <a:effectLst>
                  <a:outerShdw blurRad="38100" dist="38100" dir="2700000" algn="tl">
                    <a:srgbClr val="000000">
                      <a:alpha val="43137"/>
                    </a:srgbClr>
                  </a:outerShdw>
                </a:effectLst>
              </a:rPr>
              <a:t>Known to Italians as the ”mutilated victory”</a:t>
            </a:r>
          </a:p>
          <a:p>
            <a:pPr>
              <a:defRPr/>
            </a:pPr>
            <a:r>
              <a:rPr lang="en-US" altLang="en-US" sz="2200" b="1" dirty="0">
                <a:effectLst>
                  <a:outerShdw blurRad="38100" dist="38100" dir="2700000" algn="tl">
                    <a:srgbClr val="000000">
                      <a:alpha val="43137"/>
                    </a:srgbClr>
                  </a:outerShdw>
                </a:effectLst>
              </a:rPr>
              <a:t>Italy had kept it’s budget unbalance during the war, figuring they’d sort it out within their new land</a:t>
            </a:r>
          </a:p>
          <a:p>
            <a:pPr lvl="1">
              <a:defRPr/>
            </a:pPr>
            <a:r>
              <a:rPr lang="en-US" altLang="en-US" sz="2200" b="1" dirty="0">
                <a:effectLst>
                  <a:outerShdw blurRad="38100" dist="38100" dir="2700000" algn="tl">
                    <a:srgbClr val="000000">
                      <a:alpha val="43137"/>
                    </a:srgbClr>
                  </a:outerShdw>
                </a:effectLst>
              </a:rPr>
              <a:t>When that’s not there it makes the current gov’t unpopular and sends Italy into economic depression</a:t>
            </a:r>
          </a:p>
          <a:p>
            <a:pPr>
              <a:defRPr/>
            </a:pPr>
            <a:r>
              <a:rPr lang="en-US" altLang="en-US" sz="2200" b="1" dirty="0">
                <a:effectLst>
                  <a:outerShdw blurRad="38100" dist="38100" dir="2700000" algn="tl">
                    <a:srgbClr val="000000">
                      <a:alpha val="43137"/>
                    </a:srgbClr>
                  </a:outerShdw>
                </a:effectLst>
              </a:rPr>
              <a:t>This directly leads to the rise of Benito Mussolini, the founder of fascism and beginning of the Age of Dictators in Europe</a:t>
            </a:r>
          </a:p>
        </p:txBody>
      </p:sp>
    </p:spTree>
    <p:extLst>
      <p:ext uri="{BB962C8B-B14F-4D97-AF65-F5344CB8AC3E}">
        <p14:creationId xmlns:p14="http://schemas.microsoft.com/office/powerpoint/2010/main" val="430511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3536"/>
            <a:ext cx="8305800" cy="1143000"/>
          </a:xfrm>
        </p:spPr>
        <p:txBody>
          <a:bodyPr/>
          <a:lstStyle/>
          <a:p>
            <a:r>
              <a:rPr lang="en-US" b="1" dirty="0" smtClean="0">
                <a:solidFill>
                  <a:srgbClr val="002060"/>
                </a:solidFill>
              </a:rPr>
              <a:t>The Treaty </a:t>
            </a:r>
            <a:r>
              <a:rPr lang="en-US" b="1" dirty="0" err="1" smtClean="0">
                <a:solidFill>
                  <a:srgbClr val="002060"/>
                </a:solidFill>
              </a:rPr>
              <a:t>a.k.a</a:t>
            </a:r>
            <a:r>
              <a:rPr lang="en-US" b="1" dirty="0" smtClean="0">
                <a:solidFill>
                  <a:srgbClr val="002060"/>
                </a:solidFill>
              </a:rPr>
              <a:t> “DIKTAT”</a:t>
            </a:r>
            <a:endParaRPr lang="en-US" b="1" dirty="0">
              <a:solidFill>
                <a:srgbClr val="002060"/>
              </a:solidFill>
            </a:endParaRPr>
          </a:p>
        </p:txBody>
      </p:sp>
      <p:sp>
        <p:nvSpPr>
          <p:cNvPr id="5" name="Content Placeholder 4"/>
          <p:cNvSpPr>
            <a:spLocks noGrp="1"/>
          </p:cNvSpPr>
          <p:nvPr>
            <p:ph sz="half" idx="1"/>
          </p:nvPr>
        </p:nvSpPr>
        <p:spPr>
          <a:xfrm>
            <a:off x="228600" y="1645920"/>
            <a:ext cx="4724400" cy="4983480"/>
          </a:xfrm>
        </p:spPr>
        <p:txBody>
          <a:bodyPr>
            <a:normAutofit fontScale="92500" lnSpcReduction="20000"/>
          </a:bodyPr>
          <a:lstStyle/>
          <a:p>
            <a:pPr lvl="0"/>
            <a:r>
              <a:rPr lang="en-US" b="1" dirty="0" smtClean="0">
                <a:effectLst>
                  <a:outerShdw blurRad="38100" dist="38100" dir="2700000" algn="tl">
                    <a:srgbClr val="000000">
                      <a:alpha val="43137"/>
                    </a:srgbClr>
                  </a:outerShdw>
                </a:effectLst>
              </a:rPr>
              <a:t>Rejection of many of Wilson’s ideas -a treaty      of punishment</a:t>
            </a:r>
          </a:p>
          <a:p>
            <a:r>
              <a:rPr lang="en-US" b="1" dirty="0" smtClean="0">
                <a:effectLst>
                  <a:outerShdw blurRad="38100" dist="38100" dir="2700000" algn="tl">
                    <a:srgbClr val="000000">
                      <a:alpha val="43137"/>
                    </a:srgbClr>
                  </a:outerShdw>
                </a:effectLst>
              </a:rPr>
              <a:t>Germans lose </a:t>
            </a:r>
            <a:r>
              <a:rPr lang="en-US" b="1" u="sng" dirty="0" smtClean="0">
                <a:effectLst>
                  <a:outerShdw blurRad="38100" dist="38100" dir="2700000" algn="tl">
                    <a:srgbClr val="000000">
                      <a:alpha val="43137"/>
                    </a:srgbClr>
                  </a:outerShdw>
                </a:effectLst>
              </a:rPr>
              <a:t>1/3 of land</a:t>
            </a:r>
          </a:p>
          <a:p>
            <a:pPr lvl="1"/>
            <a:r>
              <a:rPr lang="en-US" b="1" dirty="0" smtClean="0">
                <a:effectLst>
                  <a:outerShdw blurRad="38100" dist="38100" dir="2700000" algn="tl">
                    <a:srgbClr val="000000">
                      <a:alpha val="43137"/>
                    </a:srgbClr>
                  </a:outerShdw>
                </a:effectLst>
              </a:rPr>
              <a:t>Germans lose </a:t>
            </a:r>
            <a:r>
              <a:rPr lang="en-US" b="1" u="sng" dirty="0" smtClean="0">
                <a:effectLst>
                  <a:outerShdw blurRad="38100" dist="38100" dir="2700000" algn="tl">
                    <a:srgbClr val="000000">
                      <a:alpha val="43137"/>
                    </a:srgbClr>
                  </a:outerShdw>
                </a:effectLst>
              </a:rPr>
              <a:t>all colonies</a:t>
            </a:r>
          </a:p>
          <a:p>
            <a:pPr lvl="1"/>
            <a:r>
              <a:rPr lang="en-US" b="1" dirty="0" smtClean="0">
                <a:effectLst>
                  <a:outerShdw blurRad="38100" dist="38100" dir="2700000" algn="tl">
                    <a:srgbClr val="000000">
                      <a:alpha val="43137"/>
                    </a:srgbClr>
                  </a:outerShdw>
                </a:effectLst>
              </a:rPr>
              <a:t>Germans lose </a:t>
            </a:r>
            <a:r>
              <a:rPr lang="en-US" b="1" u="sng" dirty="0" smtClean="0">
                <a:effectLst>
                  <a:outerShdw blurRad="38100" dist="38100" dir="2700000" algn="tl">
                    <a:srgbClr val="000000">
                      <a:alpha val="43137"/>
                    </a:srgbClr>
                  </a:outerShdw>
                </a:effectLst>
              </a:rPr>
              <a:t>all</a:t>
            </a:r>
            <a:r>
              <a:rPr lang="en-US" b="1"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territory</a:t>
            </a:r>
            <a:r>
              <a:rPr lang="en-US" b="1" dirty="0" smtClean="0">
                <a:effectLst>
                  <a:outerShdw blurRad="38100" dist="38100" dir="2700000" algn="tl">
                    <a:srgbClr val="000000">
                      <a:alpha val="43137"/>
                    </a:srgbClr>
                  </a:outerShdw>
                </a:effectLst>
              </a:rPr>
              <a:t> gained in the east with B-L Treaty</a:t>
            </a:r>
          </a:p>
          <a:p>
            <a:r>
              <a:rPr lang="en-US" b="1" dirty="0" smtClean="0">
                <a:effectLst>
                  <a:outerShdw blurRad="38100" dist="38100" dir="2700000" algn="tl">
                    <a:srgbClr val="000000">
                      <a:alpha val="43137"/>
                    </a:srgbClr>
                  </a:outerShdw>
                </a:effectLst>
              </a:rPr>
              <a:t>Pay 5 billion until 1921</a:t>
            </a:r>
          </a:p>
          <a:p>
            <a:pPr lvl="2"/>
            <a:r>
              <a:rPr lang="en-US" b="1" dirty="0" smtClean="0">
                <a:effectLst>
                  <a:outerShdw blurRad="38100" dist="38100" dir="2700000" algn="tl">
                    <a:srgbClr val="000000">
                      <a:alpha val="43137"/>
                    </a:srgbClr>
                  </a:outerShdw>
                </a:effectLst>
              </a:rPr>
              <a:t>then a set amount would be determined</a:t>
            </a:r>
          </a:p>
          <a:p>
            <a:pPr lvl="2"/>
            <a:r>
              <a:rPr lang="en-US" b="1" dirty="0" smtClean="0">
                <a:effectLst>
                  <a:outerShdw blurRad="38100" dist="38100" dir="2700000" algn="tl">
                    <a:srgbClr val="000000">
                      <a:alpha val="43137"/>
                    </a:srgbClr>
                  </a:outerShdw>
                </a:effectLst>
              </a:rPr>
              <a:t>Called </a:t>
            </a:r>
            <a:r>
              <a:rPr lang="en-US" b="1" u="sng" dirty="0" smtClean="0">
                <a:effectLst>
                  <a:outerShdw blurRad="38100" dist="38100" dir="2700000" algn="tl">
                    <a:srgbClr val="000000">
                      <a:alpha val="43137"/>
                    </a:srgbClr>
                  </a:outerShdw>
                </a:effectLst>
              </a:rPr>
              <a:t>reparations</a:t>
            </a:r>
          </a:p>
          <a:p>
            <a:r>
              <a:rPr lang="en-US" b="1" u="sng" dirty="0" smtClean="0">
                <a:effectLst>
                  <a:outerShdw blurRad="38100" dist="38100" dir="2700000" algn="tl">
                    <a:srgbClr val="000000">
                      <a:alpha val="43137"/>
                    </a:srgbClr>
                  </a:outerShdw>
                </a:effectLst>
              </a:rPr>
              <a:t>Army limited to 100,000</a:t>
            </a:r>
            <a:r>
              <a:rPr lang="en-US" b="1" dirty="0" smtClean="0">
                <a:effectLst>
                  <a:outerShdw blurRad="38100" dist="38100" dir="2700000" algn="tl">
                    <a:srgbClr val="000000">
                      <a:alpha val="43137"/>
                    </a:srgbClr>
                  </a:outerShdw>
                </a:effectLst>
              </a:rPr>
              <a:t>, no navy or air force</a:t>
            </a:r>
          </a:p>
          <a:p>
            <a:r>
              <a:rPr lang="en-US" b="1" u="sng" dirty="0" smtClean="0">
                <a:effectLst>
                  <a:outerShdw blurRad="38100" dist="38100" dir="2700000" algn="tl">
                    <a:srgbClr val="000000">
                      <a:alpha val="43137"/>
                    </a:srgbClr>
                  </a:outerShdw>
                </a:effectLst>
              </a:rPr>
              <a:t>Article 231</a:t>
            </a:r>
            <a:r>
              <a:rPr lang="en-US" b="1" dirty="0" smtClean="0">
                <a:effectLst>
                  <a:outerShdw blurRad="38100" dist="38100" dir="2700000" algn="tl">
                    <a:srgbClr val="000000">
                      <a:alpha val="43137"/>
                    </a:srgbClr>
                  </a:outerShdw>
                </a:effectLst>
              </a:rPr>
              <a:t> – War Guilt Clause</a:t>
            </a:r>
          </a:p>
          <a:p>
            <a:endParaRPr lang="en-US" dirty="0"/>
          </a:p>
        </p:txBody>
      </p:sp>
      <p:pic>
        <p:nvPicPr>
          <p:cNvPr id="7" name="Content Placeholder 6" descr="WWI - Vers Cartoon.pn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3735"/>
          <a:stretch/>
        </p:blipFill>
        <p:spPr>
          <a:xfrm>
            <a:off x="4858136" y="1645920"/>
            <a:ext cx="4247763" cy="3840479"/>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5" end="5"/>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p:cTn id="4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p:cTn id="5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304800" y="1981200"/>
            <a:ext cx="861059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defRPr>
            </a:lvl1pPr>
            <a:lvl2pPr marL="742950" indent="-285750" eaLnBrk="0" hangingPunct="0">
              <a:defRPr sz="2400">
                <a:solidFill>
                  <a:srgbClr val="CC0000"/>
                </a:solidFill>
                <a:latin typeface="Arial" charset="0"/>
              </a:defRPr>
            </a:lvl2pPr>
            <a:lvl3pPr marL="1143000" indent="-228600" eaLnBrk="0" hangingPunct="0">
              <a:defRPr sz="2400">
                <a:solidFill>
                  <a:srgbClr val="CC0000"/>
                </a:solidFill>
                <a:latin typeface="Arial" charset="0"/>
              </a:defRPr>
            </a:lvl3pPr>
            <a:lvl4pPr marL="1600200" indent="-228600" eaLnBrk="0" hangingPunct="0">
              <a:defRPr sz="2400">
                <a:solidFill>
                  <a:srgbClr val="CC0000"/>
                </a:solidFill>
                <a:latin typeface="Arial" charset="0"/>
              </a:defRPr>
            </a:lvl4pPr>
            <a:lvl5pPr marL="2057400" indent="-228600" eaLnBrk="0" hangingPunct="0">
              <a:defRPr sz="2400">
                <a:solidFill>
                  <a:srgbClr val="CC0000"/>
                </a:solidFill>
                <a:latin typeface="Arial" charset="0"/>
              </a:defRPr>
            </a:lvl5pPr>
            <a:lvl6pPr marL="2514600" indent="-228600" eaLnBrk="0" fontAlgn="base" hangingPunct="0">
              <a:spcBef>
                <a:spcPct val="0"/>
              </a:spcBef>
              <a:spcAft>
                <a:spcPct val="0"/>
              </a:spcAft>
              <a:defRPr sz="2400">
                <a:solidFill>
                  <a:srgbClr val="CC0000"/>
                </a:solidFill>
                <a:latin typeface="Arial" charset="0"/>
              </a:defRPr>
            </a:lvl6pPr>
            <a:lvl7pPr marL="2971800" indent="-228600" eaLnBrk="0" fontAlgn="base" hangingPunct="0">
              <a:spcBef>
                <a:spcPct val="0"/>
              </a:spcBef>
              <a:spcAft>
                <a:spcPct val="0"/>
              </a:spcAft>
              <a:defRPr sz="2400">
                <a:solidFill>
                  <a:srgbClr val="CC0000"/>
                </a:solidFill>
                <a:latin typeface="Arial" charset="0"/>
              </a:defRPr>
            </a:lvl7pPr>
            <a:lvl8pPr marL="3429000" indent="-228600" eaLnBrk="0" fontAlgn="base" hangingPunct="0">
              <a:spcBef>
                <a:spcPct val="0"/>
              </a:spcBef>
              <a:spcAft>
                <a:spcPct val="0"/>
              </a:spcAft>
              <a:defRPr sz="2400">
                <a:solidFill>
                  <a:srgbClr val="CC0000"/>
                </a:solidFill>
                <a:latin typeface="Arial" charset="0"/>
              </a:defRPr>
            </a:lvl8pPr>
            <a:lvl9pPr marL="3886200" indent="-228600" eaLnBrk="0" fontAlgn="base" hangingPunct="0">
              <a:spcBef>
                <a:spcPct val="0"/>
              </a:spcBef>
              <a:spcAft>
                <a:spcPct val="0"/>
              </a:spcAft>
              <a:defRPr sz="2400">
                <a:solidFill>
                  <a:srgbClr val="CC0000"/>
                </a:solidFill>
                <a:latin typeface="Arial" charset="0"/>
              </a:defRPr>
            </a:lvl9pPr>
          </a:lstStyle>
          <a:p>
            <a:pPr eaLnBrk="1" hangingPunct="1"/>
            <a:r>
              <a:rPr lang="en-US" altLang="en-US" sz="2800" b="1" dirty="0">
                <a:solidFill>
                  <a:schemeClr val="tx1"/>
                </a:solidFill>
                <a:effectLst>
                  <a:outerShdw blurRad="38100" dist="38100" dir="2700000" algn="tl">
                    <a:srgbClr val="000000">
                      <a:alpha val="43137"/>
                    </a:srgbClr>
                  </a:outerShdw>
                </a:effectLst>
              </a:rPr>
              <a:t>Germany’s punishment in the </a:t>
            </a:r>
            <a:r>
              <a:rPr lang="en-US" altLang="en-US" sz="2800" b="1" dirty="0" err="1" smtClean="0">
                <a:solidFill>
                  <a:schemeClr val="tx1"/>
                </a:solidFill>
                <a:effectLst>
                  <a:outerShdw blurRad="38100" dist="38100" dir="2700000" algn="tl">
                    <a:srgbClr val="000000">
                      <a:alpha val="43137"/>
                    </a:srgbClr>
                  </a:outerShdw>
                </a:effectLst>
              </a:rPr>
              <a:t>ToV</a:t>
            </a:r>
            <a:r>
              <a:rPr lang="en-US" altLang="en-US" sz="2800" b="1" dirty="0" smtClean="0">
                <a:solidFill>
                  <a:schemeClr val="tx1"/>
                </a:solidFill>
                <a:effectLst>
                  <a:outerShdw blurRad="38100" dist="38100" dir="2700000" algn="tl">
                    <a:srgbClr val="000000">
                      <a:alpha val="43137"/>
                    </a:srgbClr>
                  </a:outerShdw>
                </a:effectLst>
              </a:rPr>
              <a:t> </a:t>
            </a:r>
            <a:r>
              <a:rPr lang="en-US" altLang="en-US" sz="2800" b="1" dirty="0">
                <a:solidFill>
                  <a:schemeClr val="tx1"/>
                </a:solidFill>
                <a:effectLst>
                  <a:outerShdw blurRad="38100" dist="38100" dir="2700000" algn="tl">
                    <a:srgbClr val="000000">
                      <a:alpha val="43137"/>
                    </a:srgbClr>
                  </a:outerShdw>
                </a:effectLst>
              </a:rPr>
              <a:t>can be remembered as:</a:t>
            </a:r>
          </a:p>
          <a:p>
            <a:pPr algn="ctr" eaLnBrk="1" hangingPunct="1"/>
            <a:r>
              <a:rPr lang="en-US" altLang="en-US" sz="3200" b="1" u="sng" dirty="0">
                <a:ln w="12700">
                  <a:solidFill>
                    <a:schemeClr val="tx2">
                      <a:satMod val="155000"/>
                    </a:schemeClr>
                  </a:solidFill>
                  <a:prstDash val="solid"/>
                </a:ln>
                <a:solidFill>
                  <a:srgbClr val="002060"/>
                </a:solidFill>
                <a:effectLst>
                  <a:outerShdw blurRad="38100" dist="38100" dir="2700000" algn="tl" rotWithShape="0">
                    <a:srgbClr val="000000">
                      <a:alpha val="43137"/>
                    </a:srgbClr>
                  </a:outerShdw>
                </a:effectLst>
              </a:rPr>
              <a:t>BRAT</a:t>
            </a:r>
          </a:p>
          <a:p>
            <a:pPr eaLnBrk="1" hangingPunct="1"/>
            <a:r>
              <a:rPr lang="en-US" altLang="en-US" sz="2800" b="1" dirty="0" smtClean="0">
                <a:solidFill>
                  <a:schemeClr val="tx1"/>
                </a:solidFill>
                <a:effectLst>
                  <a:outerShdw blurRad="38100" dist="38100" dir="2700000" algn="tl">
                    <a:srgbClr val="000000">
                      <a:alpha val="43137"/>
                    </a:srgbClr>
                  </a:outerShdw>
                </a:effectLst>
              </a:rPr>
              <a:t>1. Germany </a:t>
            </a:r>
            <a:r>
              <a:rPr lang="en-US" altLang="en-US" sz="2800" b="1" dirty="0">
                <a:solidFill>
                  <a:schemeClr val="tx1"/>
                </a:solidFill>
                <a:effectLst>
                  <a:outerShdw blurRad="38100" dist="38100" dir="2700000" algn="tl">
                    <a:srgbClr val="000000">
                      <a:alpha val="43137"/>
                    </a:srgbClr>
                  </a:outerShdw>
                </a:effectLst>
              </a:rPr>
              <a:t>had to accept the </a:t>
            </a:r>
            <a:r>
              <a:rPr lang="en-US" altLang="en-US" sz="2800" b="1" u="sng" dirty="0">
                <a:ln w="12700">
                  <a:solidFill>
                    <a:schemeClr val="tx2">
                      <a:satMod val="155000"/>
                    </a:schemeClr>
                  </a:solidFill>
                  <a:prstDash val="solid"/>
                </a:ln>
                <a:solidFill>
                  <a:srgbClr val="002060"/>
                </a:solidFill>
                <a:effectLst>
                  <a:outerShdw blurRad="38100" dist="38100" dir="2700000" algn="tl" rotWithShape="0">
                    <a:srgbClr val="000000">
                      <a:alpha val="43137"/>
                    </a:srgbClr>
                  </a:outerShdw>
                </a:effectLst>
              </a:rPr>
              <a:t>B</a:t>
            </a:r>
            <a:r>
              <a:rPr lang="en-US" altLang="en-US" sz="2800" b="1" u="sng" dirty="0">
                <a:solidFill>
                  <a:schemeClr val="tx1"/>
                </a:solidFill>
                <a:effectLst>
                  <a:outerShdw blurRad="38100" dist="38100" dir="2700000" algn="tl">
                    <a:srgbClr val="000000">
                      <a:alpha val="43137"/>
                    </a:srgbClr>
                  </a:outerShdw>
                </a:effectLst>
              </a:rPr>
              <a:t>lame</a:t>
            </a:r>
            <a:r>
              <a:rPr lang="en-US" altLang="en-US" sz="2800" b="1" dirty="0">
                <a:solidFill>
                  <a:schemeClr val="tx1"/>
                </a:solidFill>
                <a:effectLst>
                  <a:outerShdw blurRad="38100" dist="38100" dir="2700000" algn="tl">
                    <a:srgbClr val="000000">
                      <a:alpha val="43137"/>
                    </a:srgbClr>
                  </a:outerShdw>
                </a:effectLst>
              </a:rPr>
              <a:t> for starting the war in the form of a “war guilt” clause.</a:t>
            </a:r>
          </a:p>
          <a:p>
            <a:pPr eaLnBrk="1" hangingPunct="1"/>
            <a:r>
              <a:rPr lang="en-US" altLang="en-US" sz="2800" b="1" dirty="0" smtClean="0">
                <a:solidFill>
                  <a:schemeClr val="tx1"/>
                </a:solidFill>
                <a:effectLst>
                  <a:outerShdw blurRad="38100" dist="38100" dir="2700000" algn="tl">
                    <a:srgbClr val="000000">
                      <a:alpha val="43137"/>
                    </a:srgbClr>
                  </a:outerShdw>
                </a:effectLst>
              </a:rPr>
              <a:t>2. Germany </a:t>
            </a:r>
            <a:r>
              <a:rPr lang="en-US" altLang="en-US" sz="2800" b="1" dirty="0">
                <a:solidFill>
                  <a:schemeClr val="tx1"/>
                </a:solidFill>
                <a:effectLst>
                  <a:outerShdw blurRad="38100" dist="38100" dir="2700000" algn="tl">
                    <a:srgbClr val="000000">
                      <a:alpha val="43137"/>
                    </a:srgbClr>
                  </a:outerShdw>
                </a:effectLst>
              </a:rPr>
              <a:t>had to pay </a:t>
            </a:r>
            <a:r>
              <a:rPr lang="en-US" altLang="en-US" sz="2800" b="1" u="sng" dirty="0">
                <a:ln w="12700">
                  <a:solidFill>
                    <a:schemeClr val="tx2">
                      <a:satMod val="155000"/>
                    </a:schemeClr>
                  </a:solidFill>
                  <a:prstDash val="solid"/>
                </a:ln>
                <a:solidFill>
                  <a:srgbClr val="002060"/>
                </a:solidFill>
                <a:effectLst>
                  <a:outerShdw blurRad="38100" dist="38100" dir="2700000" algn="tl" rotWithShape="0">
                    <a:srgbClr val="000000">
                      <a:alpha val="43137"/>
                    </a:srgbClr>
                  </a:outerShdw>
                </a:effectLst>
              </a:rPr>
              <a:t>R</a:t>
            </a:r>
            <a:r>
              <a:rPr lang="en-US" altLang="en-US" sz="2800" b="1" u="sng" dirty="0">
                <a:solidFill>
                  <a:schemeClr val="tx1"/>
                </a:solidFill>
                <a:effectLst>
                  <a:outerShdw blurRad="38100" dist="38100" dir="2700000" algn="tl">
                    <a:srgbClr val="000000">
                      <a:alpha val="43137"/>
                    </a:srgbClr>
                  </a:outerShdw>
                </a:effectLst>
              </a:rPr>
              <a:t>eparations </a:t>
            </a:r>
            <a:endParaRPr lang="en-US" altLang="en-US" sz="2800" b="1" u="sng" dirty="0" smtClean="0">
              <a:solidFill>
                <a:schemeClr val="tx1"/>
              </a:solidFill>
              <a:effectLst>
                <a:outerShdw blurRad="38100" dist="38100" dir="2700000" algn="tl">
                  <a:srgbClr val="000000">
                    <a:alpha val="43137"/>
                  </a:srgbClr>
                </a:outerShdw>
              </a:effectLst>
            </a:endParaRPr>
          </a:p>
          <a:p>
            <a:pPr eaLnBrk="1" hangingPunct="1"/>
            <a:r>
              <a:rPr lang="en-US" altLang="en-US" sz="2800" b="1" dirty="0" smtClean="0">
                <a:solidFill>
                  <a:prstClr val="white"/>
                </a:solidFill>
                <a:effectLst>
                  <a:outerShdw blurRad="38100" dist="38100" dir="2700000" algn="tl">
                    <a:srgbClr val="000000">
                      <a:alpha val="43137"/>
                    </a:srgbClr>
                  </a:outerShdw>
                </a:effectLst>
              </a:rPr>
              <a:t>3. </a:t>
            </a:r>
            <a:r>
              <a:rPr lang="en-US" altLang="en-US" sz="2800" b="1" dirty="0">
                <a:solidFill>
                  <a:schemeClr val="tx1"/>
                </a:solidFill>
                <a:effectLst>
                  <a:outerShdw blurRad="38100" dist="38100" dir="2700000" algn="tl">
                    <a:srgbClr val="000000">
                      <a:alpha val="43137"/>
                    </a:srgbClr>
                  </a:outerShdw>
                </a:effectLst>
              </a:rPr>
              <a:t>Germany was forbidden to have an </a:t>
            </a:r>
            <a:r>
              <a:rPr lang="en-US" altLang="en-US" sz="2800" b="1" u="sng" dirty="0">
                <a:ln w="12700">
                  <a:solidFill>
                    <a:schemeClr val="tx2">
                      <a:satMod val="155000"/>
                    </a:schemeClr>
                  </a:solidFill>
                  <a:prstDash val="solid"/>
                </a:ln>
                <a:solidFill>
                  <a:srgbClr val="002060"/>
                </a:solidFill>
                <a:effectLst>
                  <a:outerShdw blurRad="38100" dist="38100" dir="2700000" algn="tl" rotWithShape="0">
                    <a:srgbClr val="000000">
                      <a:alpha val="43137"/>
                    </a:srgbClr>
                  </a:outerShdw>
                </a:effectLst>
              </a:rPr>
              <a:t>A</a:t>
            </a:r>
            <a:r>
              <a:rPr lang="en-US" altLang="en-US" sz="2800" b="1" u="sng" dirty="0">
                <a:solidFill>
                  <a:schemeClr val="tx1"/>
                </a:solidFill>
                <a:effectLst>
                  <a:outerShdw blurRad="38100" dist="38100" dir="2700000" algn="tl">
                    <a:srgbClr val="000000">
                      <a:alpha val="43137"/>
                    </a:srgbClr>
                  </a:outerShdw>
                </a:effectLst>
              </a:rPr>
              <a:t>rmy</a:t>
            </a:r>
            <a:r>
              <a:rPr lang="en-US" altLang="en-US" sz="2800" b="1" dirty="0">
                <a:solidFill>
                  <a:schemeClr val="tx1"/>
                </a:solidFill>
                <a:effectLst>
                  <a:outerShdw blurRad="38100" dist="38100" dir="2700000" algn="tl">
                    <a:srgbClr val="000000">
                      <a:alpha val="43137"/>
                    </a:srgbClr>
                  </a:outerShdw>
                </a:effectLst>
              </a:rPr>
              <a:t> over 100,000 men, no navy, and no air force. </a:t>
            </a:r>
            <a:endParaRPr lang="en-US" altLang="en-US" sz="2800" b="1" dirty="0" smtClean="0">
              <a:solidFill>
                <a:prstClr val="white"/>
              </a:solidFill>
              <a:effectLst>
                <a:outerShdw blurRad="38100" dist="38100" dir="2700000" algn="tl">
                  <a:srgbClr val="000000">
                    <a:alpha val="43137"/>
                  </a:srgbClr>
                </a:outerShdw>
              </a:effectLst>
            </a:endParaRPr>
          </a:p>
          <a:p>
            <a:pPr eaLnBrk="1" hangingPunct="1"/>
            <a:r>
              <a:rPr lang="en-US" altLang="en-US" sz="2800" b="1" dirty="0" smtClean="0">
                <a:solidFill>
                  <a:prstClr val="white"/>
                </a:solidFill>
                <a:effectLst>
                  <a:outerShdw blurRad="38100" dist="38100" dir="2700000" algn="tl">
                    <a:srgbClr val="000000">
                      <a:alpha val="43137"/>
                    </a:srgbClr>
                  </a:outerShdw>
                </a:effectLst>
              </a:rPr>
              <a:t>4. Germany </a:t>
            </a:r>
            <a:r>
              <a:rPr lang="en-US" altLang="en-US" sz="2800" b="1" dirty="0">
                <a:solidFill>
                  <a:prstClr val="white"/>
                </a:solidFill>
                <a:effectLst>
                  <a:outerShdw blurRad="38100" dist="38100" dir="2700000" algn="tl">
                    <a:srgbClr val="000000">
                      <a:alpha val="43137"/>
                    </a:srgbClr>
                  </a:outerShdw>
                </a:effectLst>
              </a:rPr>
              <a:t>lost </a:t>
            </a:r>
            <a:r>
              <a:rPr lang="en-US" altLang="en-US" sz="2800" b="1" u="sng" dirty="0">
                <a:ln w="12700">
                  <a:solidFill>
                    <a:srgbClr val="C9C2D1">
                      <a:satMod val="155000"/>
                    </a:srgbClr>
                  </a:solidFill>
                  <a:prstDash val="solid"/>
                </a:ln>
                <a:solidFill>
                  <a:srgbClr val="002060"/>
                </a:solidFill>
                <a:effectLst>
                  <a:outerShdw blurRad="38100" dist="38100" dir="2700000" algn="tl" rotWithShape="0">
                    <a:srgbClr val="000000">
                      <a:alpha val="43137"/>
                    </a:srgbClr>
                  </a:outerShdw>
                </a:effectLst>
              </a:rPr>
              <a:t>T</a:t>
            </a:r>
            <a:r>
              <a:rPr lang="en-US" altLang="en-US" sz="2800" b="1" u="sng" dirty="0">
                <a:solidFill>
                  <a:prstClr val="white"/>
                </a:solidFill>
                <a:effectLst>
                  <a:outerShdw blurRad="38100" dist="38100" dir="2700000" algn="tl">
                    <a:srgbClr val="000000">
                      <a:alpha val="43137"/>
                    </a:srgbClr>
                  </a:outerShdw>
                </a:effectLst>
              </a:rPr>
              <a:t>erritory</a:t>
            </a:r>
            <a:r>
              <a:rPr lang="en-US" altLang="en-US" sz="2800" b="1" dirty="0">
                <a:solidFill>
                  <a:prstClr val="white"/>
                </a:solidFill>
                <a:effectLst>
                  <a:outerShdw blurRad="38100" dist="38100" dir="2700000" algn="tl">
                    <a:srgbClr val="000000">
                      <a:alpha val="43137"/>
                    </a:srgbClr>
                  </a:outerShdw>
                </a:effectLst>
              </a:rPr>
              <a:t> and </a:t>
            </a:r>
            <a:r>
              <a:rPr lang="en-US" altLang="en-US" sz="2800" b="1" dirty="0" smtClean="0">
                <a:solidFill>
                  <a:prstClr val="white"/>
                </a:solidFill>
                <a:effectLst>
                  <a:outerShdw blurRad="38100" dist="38100" dir="2700000" algn="tl">
                    <a:srgbClr val="000000">
                      <a:alpha val="43137"/>
                    </a:srgbClr>
                  </a:outerShdw>
                </a:effectLst>
              </a:rPr>
              <a:t>colonies.</a:t>
            </a:r>
            <a:endParaRPr lang="en-US" altLang="en-US" sz="2800" b="1" dirty="0">
              <a:solidFill>
                <a:prstClr val="white"/>
              </a:solidFill>
              <a:effectLst>
                <a:outerShdw blurRad="38100" dist="38100" dir="2700000" algn="tl">
                  <a:srgbClr val="000000">
                    <a:alpha val="43137"/>
                  </a:srgbClr>
                </a:outerShdw>
              </a:effectLst>
            </a:endParaRPr>
          </a:p>
        </p:txBody>
      </p:sp>
      <p:sp>
        <p:nvSpPr>
          <p:cNvPr id="24589" name="WordArt 24"/>
          <p:cNvSpPr>
            <a:spLocks noChangeArrowheads="1" noChangeShapeType="1" noTextEdit="1"/>
          </p:cNvSpPr>
          <p:nvPr/>
        </p:nvSpPr>
        <p:spPr bwMode="auto">
          <a:xfrm>
            <a:off x="762000" y="304800"/>
            <a:ext cx="7306469" cy="1524000"/>
          </a:xfrm>
          <a:prstGeom prst="rect">
            <a:avLst/>
          </a:prstGeom>
        </p:spPr>
        <p:txBody>
          <a:bodyPr wrap="none" fromWordArt="1">
            <a:prstTxWarp prst="textPlain">
              <a:avLst>
                <a:gd name="adj" fmla="val 50000"/>
              </a:avLst>
            </a:prstTxWarp>
          </a:bodyPr>
          <a:lstStyle/>
          <a:p>
            <a:pPr algn="ctr"/>
            <a:r>
              <a:rPr lang="en-US" sz="3600" b="1" kern="10" dirty="0">
                <a:ln w="12700">
                  <a:solidFill>
                    <a:srgbClr val="C9C2D1">
                      <a:satMod val="155000"/>
                    </a:srgbClr>
                  </a:solidFill>
                  <a:prstDash val="solid"/>
                </a:ln>
                <a:solidFill>
                  <a:srgbClr val="002060"/>
                </a:solidFill>
                <a:effectLst>
                  <a:outerShdw blurRad="41275" dist="20320" dir="1800000" algn="tl" rotWithShape="0">
                    <a:srgbClr val="000000">
                      <a:alpha val="40000"/>
                    </a:srgbClr>
                  </a:outerShdw>
                </a:effectLst>
                <a:latin typeface="Arial"/>
                <a:cs typeface="Arial"/>
              </a:rPr>
              <a:t>Punishing the</a:t>
            </a:r>
          </a:p>
          <a:p>
            <a:pPr algn="ctr"/>
            <a:r>
              <a:rPr lang="en-US" sz="3600" b="1" kern="10" dirty="0">
                <a:ln w="12700">
                  <a:solidFill>
                    <a:srgbClr val="C9C2D1">
                      <a:satMod val="155000"/>
                    </a:srgbClr>
                  </a:solidFill>
                  <a:prstDash val="solid"/>
                </a:ln>
                <a:solidFill>
                  <a:srgbClr val="002060"/>
                </a:solidFill>
                <a:effectLst>
                  <a:outerShdw blurRad="41275" dist="20320" dir="1800000" algn="tl" rotWithShape="0">
                    <a:srgbClr val="000000">
                      <a:alpha val="40000"/>
                    </a:srgbClr>
                  </a:outerShdw>
                </a:effectLst>
                <a:latin typeface="Arial"/>
                <a:cs typeface="Arial"/>
              </a:rPr>
              <a:t>Central Powers</a:t>
            </a:r>
          </a:p>
        </p:txBody>
      </p:sp>
    </p:spTree>
    <p:extLst>
      <p:ext uri="{BB962C8B-B14F-4D97-AF65-F5344CB8AC3E}">
        <p14:creationId xmlns:p14="http://schemas.microsoft.com/office/powerpoint/2010/main" val="39397530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linds(horizontal)">
                                      <p:cBhvr>
                                        <p:cTn id="7"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b="1" dirty="0">
                <a:solidFill>
                  <a:srgbClr val="002060"/>
                </a:solidFill>
              </a:rPr>
              <a:t>Unstable peace</a:t>
            </a:r>
          </a:p>
        </p:txBody>
      </p:sp>
      <p:sp>
        <p:nvSpPr>
          <p:cNvPr id="7171" name="Rectangle 3"/>
          <p:cNvSpPr>
            <a:spLocks noGrp="1" noChangeArrowheads="1"/>
          </p:cNvSpPr>
          <p:nvPr>
            <p:ph type="body" idx="1"/>
          </p:nvPr>
        </p:nvSpPr>
        <p:spPr>
          <a:xfrm>
            <a:off x="152400" y="1447800"/>
            <a:ext cx="8839200" cy="5257800"/>
          </a:xfrm>
        </p:spPr>
        <p:txBody>
          <a:bodyPr>
            <a:noAutofit/>
          </a:bodyPr>
          <a:lstStyle/>
          <a:p>
            <a:r>
              <a:rPr lang="en-US" altLang="en-US" sz="2800" b="1" dirty="0">
                <a:effectLst>
                  <a:outerShdw blurRad="38100" dist="38100" dir="2700000" algn="tl">
                    <a:srgbClr val="000000">
                      <a:alpha val="43137"/>
                    </a:srgbClr>
                  </a:outerShdw>
                </a:effectLst>
              </a:rPr>
              <a:t>Treaties also signed with Austria and with the Ottoman Empire</a:t>
            </a:r>
          </a:p>
          <a:p>
            <a:r>
              <a:rPr lang="en-US" altLang="en-US" sz="2800" b="1" dirty="0">
                <a:effectLst>
                  <a:outerShdw blurRad="38100" dist="38100" dir="2700000" algn="tl">
                    <a:srgbClr val="000000">
                      <a:alpha val="43137"/>
                    </a:srgbClr>
                  </a:outerShdw>
                </a:effectLst>
              </a:rPr>
              <a:t>Austria-Hungary broken up into four:</a:t>
            </a:r>
          </a:p>
          <a:p>
            <a:pPr lvl="1"/>
            <a:r>
              <a:rPr lang="en-US" altLang="en-US" sz="2400" b="1" dirty="0" smtClean="0">
                <a:effectLst>
                  <a:outerShdw blurRad="38100" dist="38100" dir="2700000" algn="tl">
                    <a:srgbClr val="000000">
                      <a:alpha val="43137"/>
                    </a:srgbClr>
                  </a:outerShdw>
                </a:effectLst>
              </a:rPr>
              <a:t>Austria, Hungary Czechoslovakia</a:t>
            </a:r>
            <a:r>
              <a:rPr lang="en-US" altLang="en-US" sz="2400" b="1" dirty="0">
                <a:effectLst>
                  <a:outerShdw blurRad="38100" dist="38100" dir="2700000" algn="tl">
                    <a:srgbClr val="000000">
                      <a:alpha val="43137"/>
                    </a:srgbClr>
                  </a:outerShdw>
                </a:effectLst>
              </a:rPr>
              <a:t> </a:t>
            </a:r>
            <a:r>
              <a:rPr lang="en-US" altLang="en-US" sz="2400" b="1" dirty="0" smtClean="0">
                <a:effectLst>
                  <a:outerShdw blurRad="38100" dist="38100" dir="2700000" algn="tl">
                    <a:srgbClr val="000000">
                      <a:alpha val="43137"/>
                    </a:srgbClr>
                  </a:outerShdw>
                </a:effectLst>
              </a:rPr>
              <a:t>&amp; Yugoslavia</a:t>
            </a:r>
          </a:p>
          <a:p>
            <a:r>
              <a:rPr lang="en-US" altLang="en-US" b="1" dirty="0">
                <a:effectLst>
                  <a:outerShdw blurRad="38100" dist="38100" dir="2700000" algn="tl">
                    <a:srgbClr val="000000">
                      <a:alpha val="43137"/>
                    </a:srgbClr>
                  </a:outerShdw>
                </a:effectLst>
              </a:rPr>
              <a:t>Ottoman Empire broken up</a:t>
            </a:r>
          </a:p>
          <a:p>
            <a:pPr lvl="1"/>
            <a:r>
              <a:rPr lang="en-US" altLang="en-US" sz="2400" b="1" dirty="0">
                <a:effectLst>
                  <a:outerShdw blurRad="38100" dist="38100" dir="2700000" algn="tl">
                    <a:srgbClr val="000000">
                      <a:alpha val="43137"/>
                    </a:srgbClr>
                  </a:outerShdw>
                </a:effectLst>
              </a:rPr>
              <a:t>Ottomans keep what becomes Turkey</a:t>
            </a:r>
          </a:p>
          <a:p>
            <a:pPr lvl="1"/>
            <a:r>
              <a:rPr lang="en-US" altLang="en-US" sz="2400" b="1" dirty="0">
                <a:solidFill>
                  <a:srgbClr val="FFC000"/>
                </a:solidFill>
                <a:effectLst>
                  <a:outerShdw blurRad="38100" dist="38100" dir="2700000" algn="tl">
                    <a:srgbClr val="000000">
                      <a:alpha val="43137"/>
                    </a:srgbClr>
                  </a:outerShdw>
                </a:effectLst>
              </a:rPr>
              <a:t>Palestine, Iraq, Jordan go to Britain</a:t>
            </a:r>
          </a:p>
          <a:p>
            <a:pPr lvl="1"/>
            <a:r>
              <a:rPr lang="en-US" altLang="en-US" sz="2400" b="1" dirty="0">
                <a:effectLst>
                  <a:outerShdw blurRad="38100" dist="38100" dir="2700000" algn="tl">
                    <a:srgbClr val="000000">
                      <a:alpha val="43137"/>
                    </a:srgbClr>
                  </a:outerShdw>
                </a:effectLst>
              </a:rPr>
              <a:t>Syria and Lebanon go to France</a:t>
            </a:r>
          </a:p>
          <a:p>
            <a:r>
              <a:rPr lang="en-US" altLang="en-US" b="1" dirty="0">
                <a:effectLst>
                  <a:outerShdw blurRad="38100" dist="38100" dir="2700000" algn="tl">
                    <a:srgbClr val="000000">
                      <a:alpha val="43137"/>
                    </a:srgbClr>
                  </a:outerShdw>
                </a:effectLst>
              </a:rPr>
              <a:t>Russian Empire broken up</a:t>
            </a:r>
          </a:p>
          <a:p>
            <a:pPr lvl="1"/>
            <a:r>
              <a:rPr lang="en-US" altLang="en-US" sz="2400" b="1" dirty="0">
                <a:effectLst>
                  <a:outerShdw blurRad="38100" dist="38100" dir="2700000" algn="tl">
                    <a:srgbClr val="000000">
                      <a:alpha val="43137"/>
                    </a:srgbClr>
                  </a:outerShdw>
                </a:effectLst>
              </a:rPr>
              <a:t>Finland, Estonia, Latvia, Lithuania, Ukraine (briefly) all become independent of Russia</a:t>
            </a:r>
          </a:p>
          <a:p>
            <a:pPr marL="0" indent="0">
              <a:buNone/>
            </a:pPr>
            <a:endParaRPr lang="en-US" altLang="en-US" sz="2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4821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171">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7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171">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7171">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7171">
                                            <p:txEl>
                                              <p:pRg st="2" end="2"/>
                                            </p:txEl>
                                          </p:spTgt>
                                        </p:tgtEl>
                                        <p:attrNameLst>
                                          <p:attrName>style.rotation</p:attrName>
                                        </p:attrNameLst>
                                      </p:cBhvr>
                                      <p:tavLst>
                                        <p:tav tm="0">
                                          <p:val>
                                            <p:fltVal val="90"/>
                                          </p:val>
                                        </p:tav>
                                        <p:tav tm="100000">
                                          <p:val>
                                            <p:fltVal val="0"/>
                                          </p:val>
                                        </p:tav>
                                      </p:tavLst>
                                    </p:anim>
                                    <p:animEffect transition="in" filter="fade">
                                      <p:cBhvr>
                                        <p:cTn id="24" dur="500"/>
                                        <p:tgtEl>
                                          <p:spTgt spid="7171">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 calcmode="lin" valueType="num">
                                      <p:cBhvr>
                                        <p:cTn id="27"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7171">
                                            <p:txEl>
                                              <p:pRg st="3" end="3"/>
                                            </p:txEl>
                                          </p:spTgt>
                                        </p:tgtEl>
                                        <p:attrNameLst>
                                          <p:attrName>style.rotation</p:attrName>
                                        </p:attrNameLst>
                                      </p:cBhvr>
                                      <p:tavLst>
                                        <p:tav tm="0">
                                          <p:val>
                                            <p:fltVal val="90"/>
                                          </p:val>
                                        </p:tav>
                                        <p:tav tm="100000">
                                          <p:val>
                                            <p:fltVal val="0"/>
                                          </p:val>
                                        </p:tav>
                                      </p:tavLst>
                                    </p:anim>
                                    <p:animEffect transition="in" filter="fade">
                                      <p:cBhvr>
                                        <p:cTn id="30" dur="500"/>
                                        <p:tgtEl>
                                          <p:spTgt spid="7171">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calcmode="lin" valueType="num">
                                      <p:cBhvr>
                                        <p:cTn id="33"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7171">
                                            <p:txEl>
                                              <p:pRg st="4" end="4"/>
                                            </p:txEl>
                                          </p:spTgt>
                                        </p:tgtEl>
                                        <p:attrNameLst>
                                          <p:attrName>style.rotation</p:attrName>
                                        </p:attrNameLst>
                                      </p:cBhvr>
                                      <p:tavLst>
                                        <p:tav tm="0">
                                          <p:val>
                                            <p:fltVal val="90"/>
                                          </p:val>
                                        </p:tav>
                                        <p:tav tm="100000">
                                          <p:val>
                                            <p:fltVal val="0"/>
                                          </p:val>
                                        </p:tav>
                                      </p:tavLst>
                                    </p:anim>
                                    <p:animEffect transition="in" filter="fade">
                                      <p:cBhvr>
                                        <p:cTn id="36" dur="500"/>
                                        <p:tgtEl>
                                          <p:spTgt spid="7171">
                                            <p:txEl>
                                              <p:pRg st="4" end="4"/>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anim calcmode="lin" valueType="num">
                                      <p:cBhvr>
                                        <p:cTn id="39"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7171">
                                            <p:txEl>
                                              <p:pRg st="5" end="5"/>
                                            </p:txEl>
                                          </p:spTgt>
                                        </p:tgtEl>
                                        <p:attrNameLst>
                                          <p:attrName>style.rotation</p:attrName>
                                        </p:attrNameLst>
                                      </p:cBhvr>
                                      <p:tavLst>
                                        <p:tav tm="0">
                                          <p:val>
                                            <p:fltVal val="90"/>
                                          </p:val>
                                        </p:tav>
                                        <p:tav tm="100000">
                                          <p:val>
                                            <p:fltVal val="0"/>
                                          </p:val>
                                        </p:tav>
                                      </p:tavLst>
                                    </p:anim>
                                    <p:animEffect transition="in" filter="fade">
                                      <p:cBhvr>
                                        <p:cTn id="42" dur="500"/>
                                        <p:tgtEl>
                                          <p:spTgt spid="7171">
                                            <p:txEl>
                                              <p:pRg st="5" end="5"/>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7171">
                                            <p:txEl>
                                              <p:pRg st="6" end="6"/>
                                            </p:txEl>
                                          </p:spTgt>
                                        </p:tgtEl>
                                        <p:attrNameLst>
                                          <p:attrName>style.visibility</p:attrName>
                                        </p:attrNameLst>
                                      </p:cBhvr>
                                      <p:to>
                                        <p:strVal val="visible"/>
                                      </p:to>
                                    </p:set>
                                    <p:anim calcmode="lin" valueType="num">
                                      <p:cBhvr>
                                        <p:cTn id="45"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7171">
                                            <p:txEl>
                                              <p:pRg st="6" end="6"/>
                                            </p:txEl>
                                          </p:spTgt>
                                        </p:tgtEl>
                                        <p:attrNameLst>
                                          <p:attrName>ppt_h</p:attrName>
                                        </p:attrNameLst>
                                      </p:cBhvr>
                                      <p:tavLst>
                                        <p:tav tm="0">
                                          <p:val>
                                            <p:fltVal val="0"/>
                                          </p:val>
                                        </p:tav>
                                        <p:tav tm="100000">
                                          <p:val>
                                            <p:strVal val="#ppt_h"/>
                                          </p:val>
                                        </p:tav>
                                      </p:tavLst>
                                    </p:anim>
                                    <p:anim calcmode="lin" valueType="num">
                                      <p:cBhvr>
                                        <p:cTn id="47" dur="500" fill="hold"/>
                                        <p:tgtEl>
                                          <p:spTgt spid="7171">
                                            <p:txEl>
                                              <p:pRg st="6" end="6"/>
                                            </p:txEl>
                                          </p:spTgt>
                                        </p:tgtEl>
                                        <p:attrNameLst>
                                          <p:attrName>style.rotation</p:attrName>
                                        </p:attrNameLst>
                                      </p:cBhvr>
                                      <p:tavLst>
                                        <p:tav tm="0">
                                          <p:val>
                                            <p:fltVal val="90"/>
                                          </p:val>
                                        </p:tav>
                                        <p:tav tm="100000">
                                          <p:val>
                                            <p:fltVal val="0"/>
                                          </p:val>
                                        </p:tav>
                                      </p:tavLst>
                                    </p:anim>
                                    <p:animEffect transition="in" filter="fade">
                                      <p:cBhvr>
                                        <p:cTn id="48" dur="500"/>
                                        <p:tgtEl>
                                          <p:spTgt spid="7171">
                                            <p:txEl>
                                              <p:pRg st="6" end="6"/>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7171">
                                            <p:txEl>
                                              <p:pRg st="7" end="7"/>
                                            </p:txEl>
                                          </p:spTgt>
                                        </p:tgtEl>
                                        <p:attrNameLst>
                                          <p:attrName>style.visibility</p:attrName>
                                        </p:attrNameLst>
                                      </p:cBhvr>
                                      <p:to>
                                        <p:strVal val="visible"/>
                                      </p:to>
                                    </p:set>
                                    <p:anim calcmode="lin" valueType="num">
                                      <p:cBhvr>
                                        <p:cTn id="51" dur="500" fill="hold"/>
                                        <p:tgtEl>
                                          <p:spTgt spid="7171">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7171">
                                            <p:txEl>
                                              <p:pRg st="7" end="7"/>
                                            </p:txEl>
                                          </p:spTgt>
                                        </p:tgtEl>
                                        <p:attrNameLst>
                                          <p:attrName>ppt_h</p:attrName>
                                        </p:attrNameLst>
                                      </p:cBhvr>
                                      <p:tavLst>
                                        <p:tav tm="0">
                                          <p:val>
                                            <p:fltVal val="0"/>
                                          </p:val>
                                        </p:tav>
                                        <p:tav tm="100000">
                                          <p:val>
                                            <p:strVal val="#ppt_h"/>
                                          </p:val>
                                        </p:tav>
                                      </p:tavLst>
                                    </p:anim>
                                    <p:anim calcmode="lin" valueType="num">
                                      <p:cBhvr>
                                        <p:cTn id="53" dur="500" fill="hold"/>
                                        <p:tgtEl>
                                          <p:spTgt spid="7171">
                                            <p:txEl>
                                              <p:pRg st="7" end="7"/>
                                            </p:txEl>
                                          </p:spTgt>
                                        </p:tgtEl>
                                        <p:attrNameLst>
                                          <p:attrName>style.rotation</p:attrName>
                                        </p:attrNameLst>
                                      </p:cBhvr>
                                      <p:tavLst>
                                        <p:tav tm="0">
                                          <p:val>
                                            <p:fltVal val="90"/>
                                          </p:val>
                                        </p:tav>
                                        <p:tav tm="100000">
                                          <p:val>
                                            <p:fltVal val="0"/>
                                          </p:val>
                                        </p:tav>
                                      </p:tavLst>
                                    </p:anim>
                                    <p:animEffect transition="in" filter="fade">
                                      <p:cBhvr>
                                        <p:cTn id="54" dur="500"/>
                                        <p:tgtEl>
                                          <p:spTgt spid="7171">
                                            <p:txEl>
                                              <p:pRg st="7" end="7"/>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7171">
                                            <p:txEl>
                                              <p:pRg st="8" end="8"/>
                                            </p:txEl>
                                          </p:spTgt>
                                        </p:tgtEl>
                                        <p:attrNameLst>
                                          <p:attrName>style.visibility</p:attrName>
                                        </p:attrNameLst>
                                      </p:cBhvr>
                                      <p:to>
                                        <p:strVal val="visible"/>
                                      </p:to>
                                    </p:set>
                                    <p:anim calcmode="lin" valueType="num">
                                      <p:cBhvr>
                                        <p:cTn id="57" dur="5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7171">
                                            <p:txEl>
                                              <p:pRg st="8" end="8"/>
                                            </p:txEl>
                                          </p:spTgt>
                                        </p:tgtEl>
                                        <p:attrNameLst>
                                          <p:attrName>ppt_h</p:attrName>
                                        </p:attrNameLst>
                                      </p:cBhvr>
                                      <p:tavLst>
                                        <p:tav tm="0">
                                          <p:val>
                                            <p:fltVal val="0"/>
                                          </p:val>
                                        </p:tav>
                                        <p:tav tm="100000">
                                          <p:val>
                                            <p:strVal val="#ppt_h"/>
                                          </p:val>
                                        </p:tav>
                                      </p:tavLst>
                                    </p:anim>
                                    <p:anim calcmode="lin" valueType="num">
                                      <p:cBhvr>
                                        <p:cTn id="59" dur="500" fill="hold"/>
                                        <p:tgtEl>
                                          <p:spTgt spid="7171">
                                            <p:txEl>
                                              <p:pRg st="8" end="8"/>
                                            </p:txEl>
                                          </p:spTgt>
                                        </p:tgtEl>
                                        <p:attrNameLst>
                                          <p:attrName>style.rotation</p:attrName>
                                        </p:attrNameLst>
                                      </p:cBhvr>
                                      <p:tavLst>
                                        <p:tav tm="0">
                                          <p:val>
                                            <p:fltVal val="90"/>
                                          </p:val>
                                        </p:tav>
                                        <p:tav tm="100000">
                                          <p:val>
                                            <p:fltVal val="0"/>
                                          </p:val>
                                        </p:tav>
                                      </p:tavLst>
                                    </p:anim>
                                    <p:animEffect transition="in" filter="fade">
                                      <p:cBhvr>
                                        <p:cTn id="60"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b="1" dirty="0">
                <a:solidFill>
                  <a:srgbClr val="002060"/>
                </a:solidFill>
              </a:rPr>
              <a:t>Legacy of bitterness</a:t>
            </a:r>
          </a:p>
        </p:txBody>
      </p:sp>
      <p:sp>
        <p:nvSpPr>
          <p:cNvPr id="11267" name="Rectangle 3"/>
          <p:cNvSpPr>
            <a:spLocks noGrp="1" noChangeArrowheads="1"/>
          </p:cNvSpPr>
          <p:nvPr>
            <p:ph type="body" idx="1"/>
          </p:nvPr>
        </p:nvSpPr>
        <p:spPr>
          <a:xfrm>
            <a:off x="457200" y="1447800"/>
            <a:ext cx="8458200" cy="4724717"/>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rPr>
              <a:t>No one but France </a:t>
            </a:r>
            <a:r>
              <a:rPr lang="en-US" altLang="en-US" sz="3600" b="1" dirty="0" smtClean="0">
                <a:effectLst>
                  <a:outerShdw blurRad="38100" dist="38100" dir="2700000" algn="tl">
                    <a:srgbClr val="000000">
                      <a:alpha val="43137"/>
                    </a:srgbClr>
                  </a:outerShdw>
                </a:effectLst>
              </a:rPr>
              <a:t>&amp; Britain </a:t>
            </a:r>
            <a:r>
              <a:rPr lang="en-US" altLang="en-US" sz="3600" b="1" dirty="0">
                <a:effectLst>
                  <a:outerShdw blurRad="38100" dist="38100" dir="2700000" algn="tl">
                    <a:srgbClr val="000000">
                      <a:alpha val="43137"/>
                    </a:srgbClr>
                  </a:outerShdw>
                </a:effectLst>
              </a:rPr>
              <a:t>are happy</a:t>
            </a:r>
          </a:p>
          <a:p>
            <a:pPr>
              <a:lnSpc>
                <a:spcPct val="90000"/>
              </a:lnSpc>
            </a:pPr>
            <a:r>
              <a:rPr lang="en-US" altLang="en-US" sz="3600" b="1" dirty="0">
                <a:effectLst>
                  <a:outerShdw blurRad="38100" dist="38100" dir="2700000" algn="tl">
                    <a:srgbClr val="000000">
                      <a:alpha val="43137"/>
                    </a:srgbClr>
                  </a:outerShdw>
                </a:effectLst>
              </a:rPr>
              <a:t>Germans bitter and can’t pay reparations</a:t>
            </a:r>
          </a:p>
          <a:p>
            <a:pPr>
              <a:lnSpc>
                <a:spcPct val="90000"/>
              </a:lnSpc>
            </a:pPr>
            <a:r>
              <a:rPr lang="en-US" altLang="en-US" sz="3600" b="1" dirty="0">
                <a:effectLst>
                  <a:outerShdw blurRad="38100" dist="38100" dir="2700000" algn="tl">
                    <a:srgbClr val="000000">
                      <a:alpha val="43137"/>
                    </a:srgbClr>
                  </a:outerShdw>
                </a:effectLst>
              </a:rPr>
              <a:t>Italians and Japanese bitter</a:t>
            </a:r>
          </a:p>
          <a:p>
            <a:pPr>
              <a:lnSpc>
                <a:spcPct val="90000"/>
              </a:lnSpc>
            </a:pPr>
            <a:r>
              <a:rPr lang="en-US" altLang="en-US" sz="3600" b="1" dirty="0">
                <a:effectLst>
                  <a:outerShdw blurRad="38100" dist="38100" dir="2700000" algn="tl">
                    <a:srgbClr val="000000">
                      <a:alpha val="43137"/>
                    </a:srgbClr>
                  </a:outerShdw>
                </a:effectLst>
              </a:rPr>
              <a:t>Former colonies in Africa and ex-Ottoman states bitter</a:t>
            </a:r>
          </a:p>
          <a:p>
            <a:pPr lvl="1">
              <a:lnSpc>
                <a:spcPct val="90000"/>
              </a:lnSpc>
            </a:pPr>
            <a:r>
              <a:rPr lang="en-US" altLang="en-US" sz="2800" b="1" dirty="0">
                <a:effectLst>
                  <a:outerShdw blurRad="38100" dist="38100" dir="2700000" algn="tl">
                    <a:srgbClr val="000000">
                      <a:alpha val="43137"/>
                    </a:srgbClr>
                  </a:outerShdw>
                </a:effectLst>
              </a:rPr>
              <a:t>Self-determination? BS they say…</a:t>
            </a:r>
          </a:p>
          <a:p>
            <a:pPr>
              <a:lnSpc>
                <a:spcPct val="90000"/>
              </a:lnSpc>
            </a:pPr>
            <a:r>
              <a:rPr lang="en-US" altLang="en-US" sz="3600" b="1" dirty="0">
                <a:effectLst>
                  <a:outerShdw blurRad="38100" dist="38100" dir="2700000" algn="tl">
                    <a:srgbClr val="000000">
                      <a:alpha val="43137"/>
                    </a:srgbClr>
                  </a:outerShdw>
                </a:effectLst>
              </a:rPr>
              <a:t>Twenty years later…</a:t>
            </a:r>
          </a:p>
        </p:txBody>
      </p:sp>
    </p:spTree>
    <p:extLst>
      <p:ext uri="{BB962C8B-B14F-4D97-AF65-F5344CB8AC3E}">
        <p14:creationId xmlns:p14="http://schemas.microsoft.com/office/powerpoint/2010/main" val="319904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6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12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p:cTn id="15"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112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 calcmode="lin" valueType="num">
                                      <p:cBhvr>
                                        <p:cTn id="23"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1126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p:cTn id="31"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1267">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1126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267">
                                            <p:txEl>
                                              <p:pRg st="4" end="4"/>
                                            </p:txEl>
                                          </p:spTgt>
                                        </p:tgtEl>
                                        <p:attrNameLst>
                                          <p:attrName>style.visibility</p:attrName>
                                        </p:attrNameLst>
                                      </p:cBhvr>
                                      <p:to>
                                        <p:strVal val="visible"/>
                                      </p:to>
                                    </p:set>
                                    <p:anim calcmode="lin" valueType="num">
                                      <p:cBhvr>
                                        <p:cTn id="39"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1126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1267">
                                            <p:txEl>
                                              <p:pRg st="5" end="5"/>
                                            </p:txEl>
                                          </p:spTgt>
                                        </p:tgtEl>
                                        <p:attrNameLst>
                                          <p:attrName>style.visibility</p:attrName>
                                        </p:attrNameLst>
                                      </p:cBhvr>
                                      <p:to>
                                        <p:strVal val="visible"/>
                                      </p:to>
                                    </p:set>
                                    <p:anim calcmode="lin" valueType="num">
                                      <p:cBhvr>
                                        <p:cTn id="47"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1267">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1267">
                                            <p:txEl>
                                              <p:pRg st="5" end="5"/>
                                            </p:txEl>
                                          </p:spTgt>
                                        </p:tgtEl>
                                        <p:attrNameLst>
                                          <p:attrName>style.rotation</p:attrName>
                                        </p:attrNameLst>
                                      </p:cBhvr>
                                      <p:tavLst>
                                        <p:tav tm="0">
                                          <p:val>
                                            <p:fltVal val="90"/>
                                          </p:val>
                                        </p:tav>
                                        <p:tav tm="100000">
                                          <p:val>
                                            <p:fltVal val="0"/>
                                          </p:val>
                                        </p:tav>
                                      </p:tavLst>
                                    </p:anim>
                                    <p:animEffect transition="in" filter="fade">
                                      <p:cBhvr>
                                        <p:cTn id="50"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r>
              <a:rPr lang="en-US" sz="4000" b="1" dirty="0" smtClean="0">
                <a:solidFill>
                  <a:srgbClr val="002060"/>
                </a:solidFill>
              </a:rPr>
              <a:t>Ending the ‘War to End All Wars’</a:t>
            </a:r>
            <a:endParaRPr lang="en-US" sz="4000" b="1" dirty="0">
              <a:solidFill>
                <a:srgbClr val="002060"/>
              </a:solidFill>
            </a:endParaRPr>
          </a:p>
        </p:txBody>
      </p:sp>
      <p:sp>
        <p:nvSpPr>
          <p:cNvPr id="3" name="Subtitle 2"/>
          <p:cNvSpPr>
            <a:spLocks noGrp="1"/>
          </p:cNvSpPr>
          <p:nvPr>
            <p:ph idx="1"/>
          </p:nvPr>
        </p:nvSpPr>
        <p:spPr>
          <a:xfrm>
            <a:off x="457200" y="990600"/>
            <a:ext cx="8382000" cy="5562600"/>
          </a:xfrm>
        </p:spPr>
        <p:txBody>
          <a:bodyPr>
            <a:normAutofit fontScale="92500"/>
          </a:bodyPr>
          <a:lstStyle/>
          <a:p>
            <a:pPr algn="l"/>
            <a:r>
              <a:rPr lang="en-US" b="1" u="sng" dirty="0" smtClean="0">
                <a:solidFill>
                  <a:schemeClr val="accent6">
                    <a:lumMod val="40000"/>
                    <a:lumOff val="60000"/>
                  </a:schemeClr>
                </a:solidFill>
              </a:rPr>
              <a:t>Questions to check understanding…</a:t>
            </a:r>
            <a:endParaRPr lang="en-US" dirty="0" smtClean="0">
              <a:solidFill>
                <a:schemeClr val="accent6">
                  <a:lumMod val="40000"/>
                  <a:lumOff val="60000"/>
                </a:schemeClr>
              </a:solidFill>
            </a:endParaRPr>
          </a:p>
          <a:p>
            <a:pPr algn="l"/>
            <a:r>
              <a:rPr lang="en-US" sz="3600" b="1" dirty="0" smtClean="0">
                <a:effectLst>
                  <a:outerShdw blurRad="38100" dist="38100" dir="2700000" algn="tl">
                    <a:srgbClr val="000000">
                      <a:alpha val="43137"/>
                    </a:srgbClr>
                  </a:outerShdw>
                </a:effectLst>
              </a:rPr>
              <a:t>What factors played a role in breaking the stalemate? why 1917 a turning pt.?</a:t>
            </a:r>
          </a:p>
          <a:p>
            <a:pPr marL="514350" indent="-514350" algn="l">
              <a:buAutoNum type="arabicPeriod"/>
            </a:pPr>
            <a:r>
              <a:rPr lang="en-US" sz="3600" b="1" dirty="0" smtClean="0">
                <a:effectLst>
                  <a:outerShdw blurRad="38100" dist="38100" dir="2700000" algn="tl">
                    <a:srgbClr val="000000">
                      <a:alpha val="43137"/>
                    </a:srgbClr>
                  </a:outerShdw>
                </a:effectLst>
              </a:rPr>
              <a:t>How did the war finally end?</a:t>
            </a:r>
          </a:p>
          <a:p>
            <a:pPr marL="514350" indent="-514350" algn="l">
              <a:buFont typeface="Wingdings 2"/>
              <a:buAutoNum type="arabicPeriod"/>
            </a:pPr>
            <a:r>
              <a:rPr lang="en-US" sz="3600" b="1" dirty="0">
                <a:effectLst>
                  <a:outerShdw blurRad="38100" dist="38100" dir="2700000" algn="tl">
                    <a:srgbClr val="000000">
                      <a:alpha val="43137"/>
                    </a:srgbClr>
                  </a:outerShdw>
                </a:effectLst>
              </a:rPr>
              <a:t>What were the </a:t>
            </a:r>
            <a:r>
              <a:rPr lang="en-US" sz="3600" b="1" dirty="0" smtClean="0">
                <a:effectLst>
                  <a:outerShdw blurRad="38100" dist="38100" dir="2700000" algn="tl">
                    <a:srgbClr val="000000">
                      <a:alpha val="43137"/>
                    </a:srgbClr>
                  </a:outerShdw>
                </a:effectLst>
              </a:rPr>
              <a:t>casualties </a:t>
            </a:r>
            <a:r>
              <a:rPr lang="en-US" sz="3600" b="1" dirty="0">
                <a:effectLst>
                  <a:outerShdw blurRad="38100" dist="38100" dir="2700000" algn="tl">
                    <a:srgbClr val="000000">
                      <a:alpha val="43137"/>
                    </a:srgbClr>
                  </a:outerShdw>
                </a:effectLst>
              </a:rPr>
              <a:t>of the war?</a:t>
            </a:r>
          </a:p>
          <a:p>
            <a:pPr marL="514350" indent="-514350" algn="l">
              <a:buAutoNum type="arabicPeriod"/>
            </a:pPr>
            <a:r>
              <a:rPr lang="en-US" sz="3600" b="1" dirty="0" smtClean="0">
                <a:effectLst>
                  <a:outerShdw blurRad="38100" dist="38100" dir="2700000" algn="tl">
                    <a:srgbClr val="000000">
                      <a:alpha val="43137"/>
                    </a:srgbClr>
                  </a:outerShdw>
                </a:effectLst>
              </a:rPr>
              <a:t>What were the problems with:</a:t>
            </a:r>
          </a:p>
          <a:p>
            <a:pPr marL="971550" lvl="1" indent="-514350" algn="l">
              <a:buFont typeface="+mj-lt"/>
              <a:buAutoNum type="alphaUcPeriod"/>
            </a:pPr>
            <a:r>
              <a:rPr lang="en-US" sz="3200" b="1" dirty="0" smtClean="0">
                <a:effectLst>
                  <a:outerShdw blurRad="38100" dist="38100" dir="2700000" algn="tl">
                    <a:srgbClr val="000000">
                      <a:alpha val="43137"/>
                    </a:srgbClr>
                  </a:outerShdw>
                </a:effectLst>
              </a:rPr>
              <a:t>the war’s ending – Germany, A-H?</a:t>
            </a:r>
          </a:p>
          <a:p>
            <a:pPr marL="971550" lvl="1" indent="-514350" algn="l">
              <a:buAutoNum type="alphaUcPeriod"/>
            </a:pPr>
            <a:r>
              <a:rPr lang="en-US" sz="3200" b="1" dirty="0" smtClean="0">
                <a:effectLst>
                  <a:outerShdw blurRad="38100" dist="38100" dir="2700000" algn="tl">
                    <a:srgbClr val="000000">
                      <a:alpha val="43137"/>
                    </a:srgbClr>
                  </a:outerShdw>
                </a:effectLst>
              </a:rPr>
              <a:t>with the Paris Peace Conference?</a:t>
            </a:r>
          </a:p>
          <a:p>
            <a:pPr marL="971550" lvl="1" indent="-514350" algn="l">
              <a:buAutoNum type="alphaUcPeriod"/>
            </a:pPr>
            <a:r>
              <a:rPr lang="en-US" sz="3200" b="1" dirty="0" smtClean="0">
                <a:effectLst>
                  <a:outerShdw blurRad="38100" dist="38100" dir="2700000" algn="tl">
                    <a:srgbClr val="000000">
                      <a:alpha val="43137"/>
                    </a:srgbClr>
                  </a:outerShdw>
                </a:effectLst>
              </a:rPr>
              <a:t>the treaties that were created at the PPC? </a:t>
            </a:r>
          </a:p>
          <a:p>
            <a:pPr marL="514350" indent="-514350" algn="l">
              <a:buAutoNum type="arabicPeriod"/>
            </a:pPr>
            <a:r>
              <a:rPr lang="en-US" sz="3600" b="1" dirty="0" smtClean="0">
                <a:effectLst>
                  <a:outerShdw blurRad="38100" dist="38100" dir="2700000" algn="tl">
                    <a:srgbClr val="000000">
                      <a:alpha val="43137"/>
                    </a:srgbClr>
                  </a:outerShdw>
                </a:effectLst>
              </a:rPr>
              <a:t>Why will these treaties fail?!?!?</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6961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12700"/>
            <a:ext cx="41068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644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133600" y="0"/>
            <a:ext cx="4724400" cy="6781800"/>
          </a:xfrm>
          <a:prstGeom prst="rect">
            <a:avLst/>
          </a:prstGeom>
        </p:spPr>
      </p:pic>
    </p:spTree>
    <p:extLst>
      <p:ext uri="{BB962C8B-B14F-4D97-AF65-F5344CB8AC3E}">
        <p14:creationId xmlns:p14="http://schemas.microsoft.com/office/powerpoint/2010/main" val="20583466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ictu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66825"/>
            <a:ext cx="9144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2917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lnSpcReduction="10000"/>
          </a:bodyPr>
          <a:lstStyle/>
          <a:p>
            <a:pPr marL="0" indent="0">
              <a:buNone/>
            </a:pPr>
            <a:r>
              <a:rPr lang="en-US" sz="2200" b="1" dirty="0" smtClean="0">
                <a:solidFill>
                  <a:schemeClr val="tx1"/>
                </a:solidFill>
                <a:effectLst>
                  <a:outerShdw blurRad="38100" dist="38100" dir="2700000" algn="tl">
                    <a:srgbClr val="000000">
                      <a:alpha val="43137"/>
                    </a:srgbClr>
                  </a:outerShdw>
                </a:effectLst>
              </a:rPr>
              <a:t>Can you answer the following?  Check you understanding of this section of the homework reading – there will not be a </a:t>
            </a:r>
            <a:r>
              <a:rPr lang="en-US" sz="2200" b="1" dirty="0" err="1" smtClean="0">
                <a:solidFill>
                  <a:schemeClr val="tx1"/>
                </a:solidFill>
                <a:effectLst>
                  <a:outerShdw blurRad="38100" dist="38100" dir="2700000" algn="tl">
                    <a:srgbClr val="000000">
                      <a:alpha val="43137"/>
                    </a:srgbClr>
                  </a:outerShdw>
                </a:effectLst>
              </a:rPr>
              <a:t>lexture</a:t>
            </a:r>
            <a:r>
              <a:rPr lang="en-US" sz="2200" b="1" dirty="0" smtClean="0">
                <a:solidFill>
                  <a:schemeClr val="tx1"/>
                </a:solidFill>
                <a:effectLst>
                  <a:outerShdw blurRad="38100" dist="38100" dir="2700000" algn="tl">
                    <a:srgbClr val="000000">
                      <a:alpha val="43137"/>
                    </a:srgbClr>
                  </a:outerShdw>
                </a:effectLst>
              </a:rPr>
              <a:t> on it.</a:t>
            </a:r>
            <a:endParaRPr lang="en-US" sz="2200" b="1" dirty="0">
              <a:solidFill>
                <a:schemeClr val="tx1"/>
              </a:solidFill>
              <a:effectLst>
                <a:outerShdw blurRad="38100" dist="38100" dir="2700000" algn="tl">
                  <a:srgbClr val="000000">
                    <a:alpha val="43137"/>
                  </a:srgbClr>
                </a:outerShdw>
              </a:effectLst>
            </a:endParaRPr>
          </a:p>
          <a:p>
            <a:pPr marL="0" indent="0">
              <a:buNone/>
            </a:pPr>
            <a:r>
              <a:rPr lang="en-US" sz="400" b="1" dirty="0">
                <a:solidFill>
                  <a:schemeClr val="tx1"/>
                </a:solidFill>
                <a:effectLst>
                  <a:outerShdw blurRad="38100" dist="38100" dir="2700000" algn="tl">
                    <a:srgbClr val="000000">
                      <a:alpha val="43137"/>
                    </a:srgbClr>
                  </a:outerShdw>
                </a:effectLst>
              </a:rPr>
              <a:t> </a:t>
            </a:r>
          </a:p>
          <a:p>
            <a:pPr marL="0" indent="0">
              <a:buNone/>
            </a:pPr>
            <a:r>
              <a:rPr lang="en-US" sz="2500" b="1" dirty="0" smtClean="0">
                <a:solidFill>
                  <a:schemeClr val="tx1"/>
                </a:solidFill>
                <a:effectLst>
                  <a:outerShdw blurRad="38100" dist="38100" dir="2700000" algn="tl">
                    <a:srgbClr val="000000">
                      <a:alpha val="43137"/>
                    </a:srgbClr>
                  </a:outerShdw>
                </a:effectLst>
              </a:rPr>
              <a:t>1. How </a:t>
            </a:r>
            <a:r>
              <a:rPr lang="en-US" sz="2500" b="1" dirty="0">
                <a:solidFill>
                  <a:schemeClr val="tx1"/>
                </a:solidFill>
                <a:effectLst>
                  <a:outerShdw blurRad="38100" dist="38100" dir="2700000" algn="tl">
                    <a:srgbClr val="000000">
                      <a:alpha val="43137"/>
                    </a:srgbClr>
                  </a:outerShdw>
                </a:effectLst>
              </a:rPr>
              <a:t>did England and Germany mobilize their home fronts to prepare for total war? Give specific examples from each side and connect them to their core values, discussed at the beginning of the war</a:t>
            </a:r>
            <a:r>
              <a:rPr lang="en-US" sz="2500" b="1" dirty="0" smtClean="0">
                <a:solidFill>
                  <a:schemeClr val="tx1"/>
                </a:solidFill>
                <a:effectLst>
                  <a:outerShdw blurRad="38100" dist="38100" dir="2700000" algn="tl">
                    <a:srgbClr val="000000">
                      <a:alpha val="43137"/>
                    </a:srgbClr>
                  </a:outerShdw>
                </a:effectLst>
              </a:rPr>
              <a:t>.</a:t>
            </a:r>
          </a:p>
          <a:p>
            <a:pPr marL="0" indent="0">
              <a:buNone/>
            </a:pPr>
            <a:endParaRPr lang="en-US" sz="600" b="1" dirty="0" smtClean="0">
              <a:solidFill>
                <a:schemeClr val="tx1"/>
              </a:solidFill>
              <a:effectLst>
                <a:outerShdw blurRad="38100" dist="38100" dir="2700000" algn="tl">
                  <a:srgbClr val="000000">
                    <a:alpha val="43137"/>
                  </a:srgbClr>
                </a:outerShdw>
              </a:effectLst>
            </a:endParaRPr>
          </a:p>
          <a:p>
            <a:pPr marL="0" indent="0">
              <a:buNone/>
            </a:pPr>
            <a:r>
              <a:rPr lang="en-US" sz="2500" b="1" dirty="0" smtClean="0">
                <a:solidFill>
                  <a:schemeClr val="tx1"/>
                </a:solidFill>
                <a:effectLst>
                  <a:outerShdw blurRad="38100" dist="38100" dir="2700000" algn="tl">
                    <a:srgbClr val="000000">
                      <a:alpha val="43137"/>
                    </a:srgbClr>
                  </a:outerShdw>
                </a:effectLst>
              </a:rPr>
              <a:t>2. </a:t>
            </a:r>
            <a:r>
              <a:rPr lang="en-US" sz="2500" b="1" dirty="0">
                <a:solidFill>
                  <a:schemeClr val="tx1"/>
                </a:solidFill>
                <a:effectLst>
                  <a:outerShdw blurRad="38100" dist="38100" dir="2700000" algn="tl">
                    <a:srgbClr val="000000">
                      <a:alpha val="43137"/>
                    </a:srgbClr>
                  </a:outerShdw>
                </a:effectLst>
              </a:rPr>
              <a:t>How was World War I viewed by the civilians of Europe? How did this vary between age, gender &amp; societal class? Trace the change from the beginning to the end of the war, giving specific examples</a:t>
            </a:r>
            <a:r>
              <a:rPr lang="en-US" sz="2500" b="1" dirty="0" smtClean="0">
                <a:solidFill>
                  <a:schemeClr val="tx1"/>
                </a:solidFill>
                <a:effectLst>
                  <a:outerShdw blurRad="38100" dist="38100" dir="2700000" algn="tl">
                    <a:srgbClr val="000000">
                      <a:alpha val="43137"/>
                    </a:srgbClr>
                  </a:outerShdw>
                </a:effectLst>
              </a:rPr>
              <a:t>.</a:t>
            </a:r>
          </a:p>
          <a:p>
            <a:pPr marL="0" indent="0">
              <a:buNone/>
            </a:pPr>
            <a:endParaRPr lang="en-US" sz="600" b="1" dirty="0">
              <a:solidFill>
                <a:schemeClr val="tx1"/>
              </a:solidFill>
              <a:effectLst>
                <a:outerShdw blurRad="38100" dist="38100" dir="2700000" algn="tl">
                  <a:srgbClr val="000000">
                    <a:alpha val="43137"/>
                  </a:srgbClr>
                </a:outerShdw>
              </a:effectLst>
            </a:endParaRPr>
          </a:p>
          <a:p>
            <a:pPr marL="0" indent="0">
              <a:buNone/>
            </a:pPr>
            <a:r>
              <a:rPr lang="en-US" sz="2500" b="1" dirty="0" smtClean="0">
                <a:solidFill>
                  <a:schemeClr val="tx1"/>
                </a:solidFill>
                <a:effectLst>
                  <a:outerShdw blurRad="38100" dist="38100" dir="2700000" algn="tl">
                    <a:srgbClr val="000000">
                      <a:alpha val="43137"/>
                    </a:srgbClr>
                  </a:outerShdw>
                </a:effectLst>
              </a:rPr>
              <a:t>3. </a:t>
            </a:r>
            <a:r>
              <a:rPr lang="en-US" sz="2500" b="1" dirty="0">
                <a:solidFill>
                  <a:schemeClr val="tx1"/>
                </a:solidFill>
                <a:effectLst>
                  <a:outerShdw blurRad="38100" dist="38100" dir="2700000" algn="tl">
                    <a:srgbClr val="000000">
                      <a:alpha val="43137"/>
                    </a:srgbClr>
                  </a:outerShdw>
                </a:effectLst>
              </a:rPr>
              <a:t>Explain a couple examples of dissent within the civilian population. What were the reasons for this &amp; its outcomes? Who was involved and how was it dealt with? What can this tell us about opinions on the war?</a:t>
            </a:r>
          </a:p>
          <a:p>
            <a:pPr marL="0" indent="0">
              <a:buNone/>
            </a:pPr>
            <a:endParaRPr lang="en-US" sz="600" b="1" dirty="0" smtClean="0">
              <a:solidFill>
                <a:schemeClr val="tx1"/>
              </a:solidFill>
              <a:effectLst>
                <a:outerShdw blurRad="38100" dist="38100" dir="2700000" algn="tl">
                  <a:srgbClr val="000000">
                    <a:alpha val="43137"/>
                  </a:srgbClr>
                </a:outerShdw>
              </a:effectLst>
            </a:endParaRPr>
          </a:p>
          <a:p>
            <a:pPr marL="0" indent="0">
              <a:buNone/>
            </a:pPr>
            <a:r>
              <a:rPr lang="en-US" sz="2500" b="1" dirty="0">
                <a:solidFill>
                  <a:schemeClr val="tx1"/>
                </a:solidFill>
                <a:effectLst>
                  <a:outerShdw blurRad="38100" dist="38100" dir="2700000" algn="tl">
                    <a:srgbClr val="000000">
                      <a:alpha val="43137"/>
                    </a:srgbClr>
                  </a:outerShdw>
                </a:effectLst>
              </a:rPr>
              <a:t>4</a:t>
            </a:r>
            <a:r>
              <a:rPr lang="en-US" sz="2500" b="1" dirty="0" smtClean="0">
                <a:solidFill>
                  <a:schemeClr val="tx1"/>
                </a:solidFill>
                <a:effectLst>
                  <a:outerShdw blurRad="38100" dist="38100" dir="2700000" algn="tl">
                    <a:srgbClr val="000000">
                      <a:alpha val="43137"/>
                    </a:srgbClr>
                  </a:outerShdw>
                </a:effectLst>
              </a:rPr>
              <a:t>. </a:t>
            </a:r>
            <a:r>
              <a:rPr lang="en-US" sz="2500" b="1" dirty="0">
                <a:solidFill>
                  <a:schemeClr val="tx1"/>
                </a:solidFill>
                <a:effectLst>
                  <a:outerShdw blurRad="38100" dist="38100" dir="2700000" algn="tl">
                    <a:srgbClr val="000000">
                      <a:alpha val="43137"/>
                    </a:srgbClr>
                  </a:outerShdw>
                </a:effectLst>
              </a:rPr>
              <a:t>How did various European governments try to control the press and utilize propaganda to their advantage? Give specific examples about how this varied by country</a:t>
            </a:r>
            <a:r>
              <a:rPr lang="en-US" sz="2500" b="1" dirty="0" smtClean="0">
                <a:solidFill>
                  <a:schemeClr val="tx1"/>
                </a:solidFill>
                <a:effectLst>
                  <a:outerShdw blurRad="38100" dist="38100" dir="2700000" algn="tl">
                    <a:srgbClr val="000000">
                      <a:alpha val="43137"/>
                    </a:srgbClr>
                  </a:outerShdw>
                </a:effectLst>
              </a:rPr>
              <a:t>.</a:t>
            </a:r>
          </a:p>
          <a:p>
            <a:pPr marL="0" indent="0">
              <a:buNone/>
            </a:pPr>
            <a:endParaRPr lang="en-US" b="1" dirty="0">
              <a:solidFill>
                <a:schemeClr val="bg2">
                  <a:lumMod val="10000"/>
                  <a:lumOff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173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r>
              <a:rPr lang="en-US" sz="4000" b="1" dirty="0" smtClean="0">
                <a:solidFill>
                  <a:srgbClr val="002060"/>
                </a:solidFill>
              </a:rPr>
              <a:t>Ending the ‘War to End All Wars’</a:t>
            </a:r>
            <a:endParaRPr lang="en-US" sz="4000" b="1" dirty="0">
              <a:solidFill>
                <a:srgbClr val="002060"/>
              </a:solidFill>
            </a:endParaRPr>
          </a:p>
        </p:txBody>
      </p:sp>
      <p:sp>
        <p:nvSpPr>
          <p:cNvPr id="3" name="Subtitle 2"/>
          <p:cNvSpPr>
            <a:spLocks noGrp="1"/>
          </p:cNvSpPr>
          <p:nvPr>
            <p:ph idx="1"/>
          </p:nvPr>
        </p:nvSpPr>
        <p:spPr>
          <a:xfrm>
            <a:off x="457200" y="990600"/>
            <a:ext cx="8382000" cy="5562600"/>
          </a:xfrm>
        </p:spPr>
        <p:txBody>
          <a:bodyPr>
            <a:normAutofit fontScale="92500"/>
          </a:bodyPr>
          <a:lstStyle/>
          <a:p>
            <a:pPr algn="l"/>
            <a:r>
              <a:rPr lang="en-US" b="1" u="sng" dirty="0" smtClean="0">
                <a:solidFill>
                  <a:schemeClr val="accent6">
                    <a:lumMod val="40000"/>
                    <a:lumOff val="60000"/>
                  </a:schemeClr>
                </a:solidFill>
              </a:rPr>
              <a:t>Questions to check understanding…</a:t>
            </a:r>
            <a:endParaRPr lang="en-US" dirty="0" smtClean="0">
              <a:solidFill>
                <a:schemeClr val="accent6">
                  <a:lumMod val="40000"/>
                  <a:lumOff val="60000"/>
                </a:schemeClr>
              </a:solidFill>
            </a:endParaRPr>
          </a:p>
          <a:p>
            <a:pPr algn="l"/>
            <a:r>
              <a:rPr lang="en-US" sz="3600" b="1" dirty="0" smtClean="0">
                <a:effectLst>
                  <a:outerShdw blurRad="38100" dist="38100" dir="2700000" algn="tl">
                    <a:srgbClr val="000000">
                      <a:alpha val="43137"/>
                    </a:srgbClr>
                  </a:outerShdw>
                </a:effectLst>
              </a:rPr>
              <a:t>What factors played a role in breaking the stalemate? why 1917 a turning pt.?</a:t>
            </a:r>
          </a:p>
          <a:p>
            <a:pPr marL="514350" indent="-514350" algn="l">
              <a:buAutoNum type="arabicPeriod"/>
            </a:pPr>
            <a:r>
              <a:rPr lang="en-US" sz="3600" b="1" dirty="0" smtClean="0">
                <a:effectLst>
                  <a:outerShdw blurRad="38100" dist="38100" dir="2700000" algn="tl">
                    <a:srgbClr val="000000">
                      <a:alpha val="43137"/>
                    </a:srgbClr>
                  </a:outerShdw>
                </a:effectLst>
              </a:rPr>
              <a:t>How did the war finally end?</a:t>
            </a:r>
          </a:p>
          <a:p>
            <a:pPr marL="514350" indent="-514350" algn="l">
              <a:buFont typeface="Wingdings 2"/>
              <a:buAutoNum type="arabicPeriod"/>
            </a:pPr>
            <a:r>
              <a:rPr lang="en-US" sz="3600" b="1" dirty="0">
                <a:effectLst>
                  <a:outerShdw blurRad="38100" dist="38100" dir="2700000" algn="tl">
                    <a:srgbClr val="000000">
                      <a:alpha val="43137"/>
                    </a:srgbClr>
                  </a:outerShdw>
                </a:effectLst>
              </a:rPr>
              <a:t>What were the </a:t>
            </a:r>
            <a:r>
              <a:rPr lang="en-US" sz="3600" b="1" dirty="0" smtClean="0">
                <a:effectLst>
                  <a:outerShdw blurRad="38100" dist="38100" dir="2700000" algn="tl">
                    <a:srgbClr val="000000">
                      <a:alpha val="43137"/>
                    </a:srgbClr>
                  </a:outerShdw>
                </a:effectLst>
              </a:rPr>
              <a:t>casualties </a:t>
            </a:r>
            <a:r>
              <a:rPr lang="en-US" sz="3600" b="1" dirty="0">
                <a:effectLst>
                  <a:outerShdw blurRad="38100" dist="38100" dir="2700000" algn="tl">
                    <a:srgbClr val="000000">
                      <a:alpha val="43137"/>
                    </a:srgbClr>
                  </a:outerShdw>
                </a:effectLst>
              </a:rPr>
              <a:t>of the war?</a:t>
            </a:r>
          </a:p>
          <a:p>
            <a:pPr marL="514350" indent="-514350" algn="l">
              <a:buAutoNum type="arabicPeriod"/>
            </a:pPr>
            <a:r>
              <a:rPr lang="en-US" sz="3600" b="1" dirty="0" smtClean="0">
                <a:effectLst>
                  <a:outerShdw blurRad="38100" dist="38100" dir="2700000" algn="tl">
                    <a:srgbClr val="000000">
                      <a:alpha val="43137"/>
                    </a:srgbClr>
                  </a:outerShdw>
                </a:effectLst>
              </a:rPr>
              <a:t>What were the problems with:</a:t>
            </a:r>
          </a:p>
          <a:p>
            <a:pPr marL="971550" lvl="1" indent="-514350" algn="l">
              <a:buFont typeface="+mj-lt"/>
              <a:buAutoNum type="alphaUcPeriod"/>
            </a:pPr>
            <a:r>
              <a:rPr lang="en-US" sz="3200" b="1" dirty="0" smtClean="0">
                <a:effectLst>
                  <a:outerShdw blurRad="38100" dist="38100" dir="2700000" algn="tl">
                    <a:srgbClr val="000000">
                      <a:alpha val="43137"/>
                    </a:srgbClr>
                  </a:outerShdw>
                </a:effectLst>
              </a:rPr>
              <a:t>the war’s ending – Germany, A-H?</a:t>
            </a:r>
          </a:p>
          <a:p>
            <a:pPr marL="971550" lvl="1" indent="-514350" algn="l">
              <a:buAutoNum type="alphaUcPeriod"/>
            </a:pPr>
            <a:r>
              <a:rPr lang="en-US" sz="3200" b="1" dirty="0" smtClean="0">
                <a:effectLst>
                  <a:outerShdw blurRad="38100" dist="38100" dir="2700000" algn="tl">
                    <a:srgbClr val="000000">
                      <a:alpha val="43137"/>
                    </a:srgbClr>
                  </a:outerShdw>
                </a:effectLst>
              </a:rPr>
              <a:t>with the Paris Peace Conference?</a:t>
            </a:r>
          </a:p>
          <a:p>
            <a:pPr marL="971550" lvl="1" indent="-514350" algn="l">
              <a:buAutoNum type="alphaUcPeriod"/>
            </a:pPr>
            <a:r>
              <a:rPr lang="en-US" sz="3200" b="1" dirty="0" smtClean="0">
                <a:effectLst>
                  <a:outerShdw blurRad="38100" dist="38100" dir="2700000" algn="tl">
                    <a:srgbClr val="000000">
                      <a:alpha val="43137"/>
                    </a:srgbClr>
                  </a:outerShdw>
                </a:effectLst>
              </a:rPr>
              <a:t>the treaties that were created at the PPC? </a:t>
            </a:r>
          </a:p>
          <a:p>
            <a:pPr marL="514350" indent="-514350" algn="l">
              <a:buAutoNum type="arabicPeriod"/>
            </a:pPr>
            <a:r>
              <a:rPr lang="en-US" sz="3600" b="1" dirty="0" smtClean="0">
                <a:effectLst>
                  <a:outerShdw blurRad="38100" dist="38100" dir="2700000" algn="tl">
                    <a:srgbClr val="000000">
                      <a:alpha val="43137"/>
                    </a:srgbClr>
                  </a:outerShdw>
                </a:effectLst>
              </a:rPr>
              <a:t>Why will these treaties fail?!?!?</a:t>
            </a:r>
            <a:endParaRPr lang="en-US" sz="36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Where are we?</a:t>
            </a:r>
            <a:endParaRPr lang="en-US" b="1" dirty="0">
              <a:solidFill>
                <a:srgbClr val="002060"/>
              </a:solidFill>
            </a:endParaRPr>
          </a:p>
        </p:txBody>
      </p:sp>
      <p:sp>
        <p:nvSpPr>
          <p:cNvPr id="3" name="Content Placeholder 2"/>
          <p:cNvSpPr>
            <a:spLocks noGrp="1"/>
          </p:cNvSpPr>
          <p:nvPr>
            <p:ph idx="1"/>
          </p:nvPr>
        </p:nvSpPr>
        <p:spPr>
          <a:xfrm>
            <a:off x="457200" y="1447800"/>
            <a:ext cx="8382000" cy="4724717"/>
          </a:xfrm>
        </p:spPr>
        <p:txBody>
          <a:bodyPr>
            <a:noAutofit/>
          </a:bodyPr>
          <a:lstStyle/>
          <a:p>
            <a:r>
              <a:rPr lang="en-US" sz="3600" b="1" dirty="0" smtClean="0">
                <a:effectLst>
                  <a:outerShdw blurRad="38100" dist="38100" dir="2700000" algn="tl">
                    <a:srgbClr val="000000">
                      <a:alpha val="43137"/>
                    </a:srgbClr>
                  </a:outerShdw>
                </a:effectLst>
              </a:rPr>
              <a:t>Out break of war 1914</a:t>
            </a:r>
          </a:p>
          <a:p>
            <a:pPr lvl="1"/>
            <a:r>
              <a:rPr lang="en-US" sz="2800" b="1" dirty="0" smtClean="0">
                <a:effectLst>
                  <a:outerShdw blurRad="38100" dist="38100" dir="2700000" algn="tl">
                    <a:srgbClr val="000000">
                      <a:alpha val="43137"/>
                    </a:srgbClr>
                  </a:outerShdw>
                </a:effectLst>
              </a:rPr>
              <a:t>Causes</a:t>
            </a:r>
          </a:p>
          <a:p>
            <a:r>
              <a:rPr lang="en-US" sz="3600" b="1" dirty="0" smtClean="0">
                <a:effectLst>
                  <a:outerShdw blurRad="38100" dist="38100" dir="2700000" algn="tl">
                    <a:srgbClr val="000000">
                      <a:alpha val="43137"/>
                    </a:srgbClr>
                  </a:outerShdw>
                </a:effectLst>
              </a:rPr>
              <a:t>Stalemate by 1915</a:t>
            </a:r>
          </a:p>
          <a:p>
            <a:pPr lvl="1"/>
            <a:r>
              <a:rPr lang="en-US" sz="2800" b="1" dirty="0" smtClean="0">
                <a:effectLst>
                  <a:outerShdw blurRad="38100" dist="38100" dir="2700000" algn="tl">
                    <a:srgbClr val="000000">
                      <a:alpha val="43137"/>
                    </a:srgbClr>
                  </a:outerShdw>
                </a:effectLst>
              </a:rPr>
              <a:t>Italy (A) and Bulgaria (C)</a:t>
            </a:r>
          </a:p>
          <a:p>
            <a:r>
              <a:rPr lang="en-US" sz="3600" b="1" dirty="0" smtClean="0">
                <a:effectLst>
                  <a:outerShdw blurRad="38100" dist="38100" dir="2700000" algn="tl">
                    <a:srgbClr val="000000">
                      <a:alpha val="43137"/>
                    </a:srgbClr>
                  </a:outerShdw>
                </a:effectLst>
              </a:rPr>
              <a:t>What will break the stalemate?</a:t>
            </a:r>
          </a:p>
          <a:p>
            <a:pPr lvl="1"/>
            <a:r>
              <a:rPr lang="en-US" sz="2800" b="1" dirty="0" smtClean="0">
                <a:effectLst>
                  <a:outerShdw blurRad="38100" dist="38100" dir="2700000" algn="tl">
                    <a:srgbClr val="000000">
                      <a:alpha val="43137"/>
                    </a:srgbClr>
                  </a:outerShdw>
                </a:effectLst>
              </a:rPr>
              <a:t>Verdun and Somme, 1916-1917</a:t>
            </a:r>
          </a:p>
          <a:p>
            <a:pPr lvl="1"/>
            <a:r>
              <a:rPr lang="en-US" sz="2800" b="1" dirty="0" smtClean="0">
                <a:effectLst>
                  <a:outerShdw blurRad="38100" dist="38100" dir="2700000" algn="tl">
                    <a:srgbClr val="000000">
                      <a:alpha val="43137"/>
                    </a:srgbClr>
                  </a:outerShdw>
                </a:effectLst>
              </a:rPr>
              <a:t>But ultimately need…</a:t>
            </a:r>
          </a:p>
          <a:p>
            <a:pPr lvl="2"/>
            <a:r>
              <a:rPr lang="en-US" sz="2400" b="1" dirty="0" smtClean="0">
                <a:effectLst>
                  <a:outerShdw blurRad="38100" dist="38100" dir="2700000" algn="tl">
                    <a:srgbClr val="000000">
                      <a:alpha val="43137"/>
                    </a:srgbClr>
                  </a:outerShdw>
                </a:effectLst>
              </a:rPr>
              <a:t>More Resources – Total War</a:t>
            </a:r>
          </a:p>
          <a:p>
            <a:pPr lvl="2"/>
            <a:r>
              <a:rPr lang="en-US" sz="2400" b="1" dirty="0" smtClean="0">
                <a:effectLst>
                  <a:outerShdw blurRad="38100" dist="38100" dir="2700000" algn="tl">
                    <a:srgbClr val="000000">
                      <a:alpha val="43137"/>
                    </a:srgbClr>
                  </a:outerShdw>
                </a:effectLst>
              </a:rPr>
              <a:t>Mobilization – Total War</a:t>
            </a:r>
          </a:p>
          <a:p>
            <a:pPr lvl="2"/>
            <a:r>
              <a:rPr lang="en-US" sz="2400" b="1" dirty="0" smtClean="0">
                <a:effectLst>
                  <a:outerShdw blurRad="38100" dist="38100" dir="2700000" algn="tl">
                    <a:srgbClr val="000000">
                      <a:alpha val="43137"/>
                    </a:srgbClr>
                  </a:outerShdw>
                </a:effectLst>
              </a:rPr>
              <a:t>US Entry, 1917 – Russia Leaving, 1917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5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5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a:solidFill>
                  <a:srgbClr val="002060"/>
                </a:solidFill>
              </a:rPr>
              <a:t>Why does the US enter the War?</a:t>
            </a:r>
          </a:p>
        </p:txBody>
      </p:sp>
      <p:sp>
        <p:nvSpPr>
          <p:cNvPr id="10" name="Content Placeholder 9"/>
          <p:cNvSpPr>
            <a:spLocks noGrp="1"/>
          </p:cNvSpPr>
          <p:nvPr>
            <p:ph sz="half" idx="1"/>
          </p:nvPr>
        </p:nvSpPr>
        <p:spPr>
          <a:xfrm>
            <a:off x="228600" y="1371600"/>
            <a:ext cx="4724400" cy="5334000"/>
          </a:xfrm>
        </p:spPr>
        <p:txBody>
          <a:bodyPr>
            <a:normAutofit lnSpcReduction="10000"/>
          </a:bodyPr>
          <a:lstStyle/>
          <a:p>
            <a:r>
              <a:rPr lang="en-US" b="1" dirty="0" smtClean="0">
                <a:effectLst>
                  <a:outerShdw blurRad="38100" dist="38100" dir="2700000" algn="tl">
                    <a:srgbClr val="000000">
                      <a:alpha val="43137"/>
                    </a:srgbClr>
                  </a:outerShdw>
                </a:effectLst>
              </a:rPr>
              <a:t> Early anti-German sentiment (remember the rape of Belgium)</a:t>
            </a:r>
          </a:p>
          <a:p>
            <a:pPr lvl="0"/>
            <a:r>
              <a:rPr lang="en-US" b="1" dirty="0" smtClean="0">
                <a:effectLst>
                  <a:outerShdw blurRad="38100" dist="38100" dir="2700000" algn="tl">
                    <a:srgbClr val="000000">
                      <a:alpha val="43137"/>
                    </a:srgbClr>
                  </a:outerShdw>
                </a:effectLst>
              </a:rPr>
              <a:t>English blockade of Germany</a:t>
            </a:r>
          </a:p>
          <a:p>
            <a:pPr lvl="0"/>
            <a:r>
              <a:rPr lang="en-US" b="1" dirty="0" smtClean="0">
                <a:effectLst>
                  <a:outerShdw blurRad="38100" dist="38100" dir="2700000" algn="tl">
                    <a:srgbClr val="000000">
                      <a:alpha val="43137"/>
                    </a:srgbClr>
                  </a:outerShdw>
                </a:effectLst>
              </a:rPr>
              <a:t>US really only trades with Allies (can’t get to Germany)</a:t>
            </a:r>
          </a:p>
          <a:p>
            <a:pPr lvl="0"/>
            <a:r>
              <a:rPr lang="en-US" b="1" dirty="0" smtClean="0">
                <a:effectLst>
                  <a:outerShdw blurRad="38100" dist="38100" dir="2700000" algn="tl">
                    <a:srgbClr val="000000">
                      <a:alpha val="43137"/>
                    </a:srgbClr>
                  </a:outerShdw>
                </a:effectLst>
              </a:rPr>
              <a:t>Unrestricted Submarine Warfare by Germany- Sinking of the Lusitania – Sussex Pledge</a:t>
            </a:r>
          </a:p>
          <a:p>
            <a:pPr lvl="0"/>
            <a:r>
              <a:rPr lang="en-US" b="1" dirty="0" smtClean="0">
                <a:effectLst>
                  <a:outerShdw blurRad="38100" dist="38100" dir="2700000" algn="tl">
                    <a:srgbClr val="000000">
                      <a:alpha val="43137"/>
                    </a:srgbClr>
                  </a:outerShdw>
                </a:effectLst>
              </a:rPr>
              <a:t>Zimmerman Note</a:t>
            </a:r>
          </a:p>
          <a:p>
            <a:endParaRPr lang="en-US" dirty="0"/>
          </a:p>
        </p:txBody>
      </p:sp>
      <p:pic>
        <p:nvPicPr>
          <p:cNvPr id="12" name="Content Placeholder 11" descr="WWI - Luis.jpg"/>
          <p:cNvPicPr>
            <a:picLocks noGrp="1" noChangeAspect="1"/>
          </p:cNvPicPr>
          <p:nvPr>
            <p:ph sz="half" idx="2"/>
          </p:nvPr>
        </p:nvPicPr>
        <p:blipFill>
          <a:blip r:embed="rId2" cstate="print"/>
          <a:stretch>
            <a:fillRect/>
          </a:stretch>
        </p:blipFill>
        <p:spPr>
          <a:xfrm>
            <a:off x="4843306" y="1447800"/>
            <a:ext cx="4300694" cy="37338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p:cTn id="39"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41864"/>
          </a:xfrm>
        </p:spPr>
        <p:txBody>
          <a:bodyPr>
            <a:normAutofit/>
          </a:bodyPr>
          <a:lstStyle/>
          <a:p>
            <a:r>
              <a:rPr lang="en-US" b="1" dirty="0">
                <a:solidFill>
                  <a:srgbClr val="002060"/>
                </a:solidFill>
              </a:rPr>
              <a:t>How did the war end</a:t>
            </a:r>
            <a:r>
              <a:rPr lang="en-US" b="1" dirty="0" smtClean="0">
                <a:solidFill>
                  <a:srgbClr val="002060"/>
                </a:solidFill>
              </a:rPr>
              <a:t>?</a:t>
            </a:r>
            <a:endParaRPr lang="en-US" b="1" dirty="0">
              <a:solidFill>
                <a:srgbClr val="002060"/>
              </a:solidFill>
            </a:endParaRPr>
          </a:p>
        </p:txBody>
      </p:sp>
      <p:sp>
        <p:nvSpPr>
          <p:cNvPr id="3" name="Content Placeholder 2"/>
          <p:cNvSpPr>
            <a:spLocks noGrp="1"/>
          </p:cNvSpPr>
          <p:nvPr>
            <p:ph idx="1"/>
          </p:nvPr>
        </p:nvSpPr>
        <p:spPr>
          <a:xfrm>
            <a:off x="76200" y="1447800"/>
            <a:ext cx="8915400" cy="5257800"/>
          </a:xfrm>
        </p:spPr>
        <p:txBody>
          <a:bodyPr>
            <a:normAutofit fontScale="77500" lnSpcReduction="20000"/>
          </a:bodyPr>
          <a:lstStyle/>
          <a:p>
            <a:pPr lvl="0"/>
            <a:r>
              <a:rPr lang="en-US" b="1" u="sng" dirty="0" smtClean="0">
                <a:effectLst>
                  <a:outerShdw blurRad="38100" dist="38100" dir="2700000" algn="tl">
                    <a:srgbClr val="000000">
                      <a:alpha val="43137"/>
                    </a:srgbClr>
                  </a:outerShdw>
                </a:effectLst>
              </a:rPr>
              <a:t>Eastern Front</a:t>
            </a:r>
            <a:r>
              <a:rPr lang="en-US" b="1" dirty="0" smtClean="0">
                <a:effectLst>
                  <a:outerShdw blurRad="38100" dist="38100" dir="2700000" algn="tl">
                    <a:srgbClr val="000000">
                      <a:alpha val="43137"/>
                    </a:srgbClr>
                  </a:outerShdw>
                </a:effectLst>
              </a:rPr>
              <a:t> </a:t>
            </a:r>
          </a:p>
          <a:p>
            <a:pPr lvl="1"/>
            <a:r>
              <a:rPr lang="en-US" b="1" dirty="0" smtClean="0">
                <a:effectLst>
                  <a:outerShdw blurRad="38100" dist="38100" dir="2700000" algn="tl">
                    <a:srgbClr val="000000">
                      <a:alpha val="43137"/>
                    </a:srgbClr>
                  </a:outerShdw>
                </a:effectLst>
              </a:rPr>
              <a:t>Russia Revolution, calls truce in 1917</a:t>
            </a:r>
          </a:p>
          <a:p>
            <a:r>
              <a:rPr lang="en-US" sz="3400" b="1" u="sng" dirty="0" smtClean="0">
                <a:effectLst>
                  <a:outerShdw blurRad="38100" dist="38100" dir="2700000" algn="tl">
                    <a:srgbClr val="000000">
                      <a:alpha val="43137"/>
                    </a:srgbClr>
                  </a:outerShdw>
                </a:effectLst>
              </a:rPr>
              <a:t>Treaty of Brest-Litovsk</a:t>
            </a:r>
          </a:p>
          <a:p>
            <a:pPr lvl="1"/>
            <a:r>
              <a:rPr lang="en-US" sz="2800" b="1" dirty="0">
                <a:effectLst>
                  <a:outerShdw blurRad="38100" dist="38100" dir="2700000" algn="tl">
                    <a:srgbClr val="000000">
                      <a:alpha val="43137"/>
                    </a:srgbClr>
                  </a:outerShdw>
                </a:effectLst>
              </a:rPr>
              <a:t>Lenin had come to power promising Peace, Land, and Bread (lots more of this later)</a:t>
            </a:r>
          </a:p>
          <a:p>
            <a:pPr lvl="1"/>
            <a:r>
              <a:rPr lang="en-US" sz="2800" b="1" dirty="0">
                <a:effectLst>
                  <a:outerShdw blurRad="38100" dist="38100" dir="2700000" algn="tl">
                    <a:srgbClr val="000000">
                      <a:alpha val="43137"/>
                    </a:srgbClr>
                  </a:outerShdw>
                </a:effectLst>
              </a:rPr>
              <a:t>Treaty is horrible and causes Russia to lose tons of land to Germany IF Germany wins the war</a:t>
            </a:r>
          </a:p>
          <a:p>
            <a:pPr lvl="2"/>
            <a:r>
              <a:rPr lang="en-US" sz="2500" b="1" dirty="0">
                <a:effectLst>
                  <a:outerShdw blurRad="38100" dist="38100" dir="2700000" algn="tl">
                    <a:srgbClr val="000000">
                      <a:alpha val="43137"/>
                    </a:srgbClr>
                  </a:outerShdw>
                </a:effectLst>
              </a:rPr>
              <a:t>The annoyed Allies (in the final treaty to end the war) take much of this land from Russia, creating the Baltics, Poland, Ukraine, Belarus, etc.</a:t>
            </a:r>
          </a:p>
          <a:p>
            <a:r>
              <a:rPr lang="en-US" sz="3400" b="1" dirty="0">
                <a:effectLst>
                  <a:outerShdw blurRad="38100" dist="38100" dir="2700000" algn="tl">
                    <a:srgbClr val="000000">
                      <a:alpha val="43137"/>
                    </a:srgbClr>
                  </a:outerShdw>
                </a:effectLst>
              </a:rPr>
              <a:t>By summer 1918 Ludendorff does the unthinkable and begins to comment that Germany can’t win the war; others begin to agree</a:t>
            </a:r>
          </a:p>
          <a:p>
            <a:pPr lvl="1"/>
            <a:r>
              <a:rPr lang="en-US" sz="2800" b="1" dirty="0">
                <a:effectLst>
                  <a:outerShdw blurRad="38100" dist="38100" dir="2700000" algn="tl">
                    <a:srgbClr val="000000">
                      <a:alpha val="43137"/>
                    </a:srgbClr>
                  </a:outerShdw>
                </a:effectLst>
              </a:rPr>
              <a:t>To many, this is unthinkable and lead to the idea that Germany could only lost if some internal “group” had “stabbed them in the back” (lots, lots more on this later</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rPr>
              <a:t>How did the war end</a:t>
            </a:r>
            <a:r>
              <a:rPr lang="en-US" b="1" dirty="0" smtClean="0">
                <a:solidFill>
                  <a:srgbClr val="002060"/>
                </a:solidFill>
              </a:rPr>
              <a:t>?</a:t>
            </a:r>
            <a:endParaRPr lang="en-US" b="1" dirty="0">
              <a:solidFill>
                <a:srgbClr val="002060"/>
              </a:solidFill>
            </a:endParaRPr>
          </a:p>
        </p:txBody>
      </p:sp>
      <p:sp>
        <p:nvSpPr>
          <p:cNvPr id="3" name="Content Placeholder 2"/>
          <p:cNvSpPr>
            <a:spLocks noGrp="1"/>
          </p:cNvSpPr>
          <p:nvPr>
            <p:ph idx="1"/>
          </p:nvPr>
        </p:nvSpPr>
        <p:spPr>
          <a:xfrm>
            <a:off x="228600" y="1447800"/>
            <a:ext cx="8610600" cy="5105399"/>
          </a:xfrm>
        </p:spPr>
        <p:txBody>
          <a:bodyPr>
            <a:normAutofit/>
          </a:bodyPr>
          <a:lstStyle/>
          <a:p>
            <a:r>
              <a:rPr lang="en-US" b="1" u="sng" dirty="0" smtClean="0">
                <a:effectLst>
                  <a:outerShdw blurRad="38100" dist="38100" dir="2700000" algn="tl">
                    <a:srgbClr val="000000">
                      <a:alpha val="43137"/>
                    </a:srgbClr>
                  </a:outerShdw>
                </a:effectLst>
              </a:rPr>
              <a:t>Collapse</a:t>
            </a:r>
            <a:endParaRPr lang="en-US" b="1" u="sng" dirty="0">
              <a:effectLst>
                <a:outerShdw blurRad="38100" dist="38100" dir="2700000" algn="tl">
                  <a:srgbClr val="000000">
                    <a:alpha val="43137"/>
                  </a:srgbClr>
                </a:outerShdw>
              </a:effectLst>
            </a:endParaRPr>
          </a:p>
          <a:p>
            <a:pPr lvl="1"/>
            <a:r>
              <a:rPr lang="en-US" sz="2800" b="1" dirty="0" smtClean="0">
                <a:effectLst>
                  <a:outerShdw blurRad="38100" dist="38100" dir="2700000" algn="tl">
                    <a:srgbClr val="000000">
                      <a:alpha val="43137"/>
                    </a:srgbClr>
                  </a:outerShdw>
                </a:effectLst>
              </a:rPr>
              <a:t>Bulgarians collapse, then Ottoman Turks collapse </a:t>
            </a:r>
          </a:p>
          <a:p>
            <a:pPr lvl="1"/>
            <a:r>
              <a:rPr lang="en-US" sz="2800" b="1" dirty="0" smtClean="0">
                <a:effectLst>
                  <a:outerShdw blurRad="38100" dist="38100" dir="2700000" algn="tl">
                    <a:srgbClr val="000000">
                      <a:alpha val="43137"/>
                    </a:srgbClr>
                  </a:outerShdw>
                </a:effectLst>
              </a:rPr>
              <a:t>Austria collapsed – </a:t>
            </a:r>
            <a:r>
              <a:rPr lang="en-US" sz="2800" b="1" dirty="0">
                <a:effectLst>
                  <a:outerShdw blurRad="38100" dist="38100" dir="2700000" algn="tl">
                    <a:srgbClr val="000000">
                      <a:alpha val="43137"/>
                    </a:srgbClr>
                  </a:outerShdw>
                </a:effectLst>
              </a:rPr>
              <a:t>s</a:t>
            </a:r>
            <a:r>
              <a:rPr lang="en-US" sz="2800" b="1" dirty="0" smtClean="0">
                <a:effectLst>
                  <a:outerShdw blurRad="38100" dist="38100" dir="2700000" algn="tl">
                    <a:srgbClr val="000000">
                      <a:alpha val="43137"/>
                    </a:srgbClr>
                  </a:outerShdw>
                </a:effectLst>
              </a:rPr>
              <a:t>ignificance?</a:t>
            </a:r>
          </a:p>
          <a:p>
            <a:pPr lvl="2"/>
            <a:r>
              <a:rPr lang="en-US" sz="2400" b="1" dirty="0" smtClean="0">
                <a:effectLst>
                  <a:outerShdw blurRad="38100" dist="38100" dir="2700000" algn="tl">
                    <a:srgbClr val="000000">
                      <a:alpha val="43137"/>
                    </a:srgbClr>
                  </a:outerShdw>
                </a:effectLst>
              </a:rPr>
              <a:t>End of Hapsburg Empire</a:t>
            </a:r>
          </a:p>
        </p:txBody>
      </p:sp>
    </p:spTree>
    <p:extLst>
      <p:ext uri="{BB962C8B-B14F-4D97-AF65-F5344CB8AC3E}">
        <p14:creationId xmlns:p14="http://schemas.microsoft.com/office/powerpoint/2010/main" val="3012719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rPr>
              <a:t>How did the war end</a:t>
            </a:r>
            <a:r>
              <a:rPr lang="en-US" b="1" dirty="0" smtClean="0">
                <a:solidFill>
                  <a:srgbClr val="002060"/>
                </a:solidFill>
              </a:rPr>
              <a:t>?</a:t>
            </a:r>
            <a:endParaRPr lang="en-US" b="1" dirty="0">
              <a:solidFill>
                <a:srgbClr val="002060"/>
              </a:solidFill>
            </a:endParaRPr>
          </a:p>
        </p:txBody>
      </p:sp>
      <p:sp>
        <p:nvSpPr>
          <p:cNvPr id="3" name="Content Placeholder 2"/>
          <p:cNvSpPr>
            <a:spLocks noGrp="1"/>
          </p:cNvSpPr>
          <p:nvPr>
            <p:ph idx="1"/>
          </p:nvPr>
        </p:nvSpPr>
        <p:spPr>
          <a:xfrm>
            <a:off x="228600" y="1447800"/>
            <a:ext cx="8610600" cy="5105399"/>
          </a:xfrm>
        </p:spPr>
        <p:txBody>
          <a:bodyPr>
            <a:normAutofit/>
          </a:bodyPr>
          <a:lstStyle/>
          <a:p>
            <a:pPr lvl="0"/>
            <a:r>
              <a:rPr lang="en-US" sz="4000" b="1" dirty="0" smtClean="0">
                <a:effectLst>
                  <a:outerShdw blurRad="38100" dist="38100" dir="2700000" algn="tl">
                    <a:srgbClr val="000000">
                      <a:alpha val="43137"/>
                    </a:srgbClr>
                  </a:outerShdw>
                </a:effectLst>
              </a:rPr>
              <a:t>Nov. 9</a:t>
            </a:r>
            <a:r>
              <a:rPr lang="en-US" sz="4000" b="1" baseline="30000" dirty="0" smtClean="0">
                <a:effectLst>
                  <a:outerShdw blurRad="38100" dist="38100" dir="2700000" algn="tl">
                    <a:srgbClr val="000000">
                      <a:alpha val="43137"/>
                    </a:srgbClr>
                  </a:outerShdw>
                </a:effectLst>
              </a:rPr>
              <a:t>th</a:t>
            </a:r>
            <a:r>
              <a:rPr lang="en-US" sz="4000" b="1" dirty="0" smtClean="0">
                <a:effectLst>
                  <a:outerShdw blurRad="38100" dist="38100" dir="2700000" algn="tl">
                    <a:srgbClr val="000000">
                      <a:alpha val="43137"/>
                    </a:srgbClr>
                  </a:outerShdw>
                </a:effectLst>
              </a:rPr>
              <a:t> – the German Army tells the Kaiser the war can not continue – he abdicates</a:t>
            </a:r>
          </a:p>
          <a:p>
            <a:pPr lvl="0"/>
            <a:r>
              <a:rPr lang="en-US" sz="4000" b="1" dirty="0" smtClean="0">
                <a:effectLst>
                  <a:outerShdw blurRad="38100" dist="38100" dir="2700000" algn="tl">
                    <a:srgbClr val="000000">
                      <a:alpha val="43137"/>
                    </a:srgbClr>
                  </a:outerShdw>
                </a:effectLst>
              </a:rPr>
              <a:t>Nov. 11</a:t>
            </a:r>
            <a:r>
              <a:rPr lang="en-US" sz="4000" b="1" baseline="30000" dirty="0" smtClean="0">
                <a:effectLst>
                  <a:outerShdw blurRad="38100" dist="38100" dir="2700000" algn="tl">
                    <a:srgbClr val="000000">
                      <a:alpha val="43137"/>
                    </a:srgbClr>
                  </a:outerShdw>
                </a:effectLst>
              </a:rPr>
              <a:t>th</a:t>
            </a:r>
            <a:r>
              <a:rPr lang="en-US" sz="4000" b="1" dirty="0" smtClean="0">
                <a:effectLst>
                  <a:outerShdw blurRad="38100" dist="38100" dir="2700000" algn="tl">
                    <a:srgbClr val="000000">
                      <a:alpha val="43137"/>
                    </a:srgbClr>
                  </a:outerShdw>
                </a:effectLst>
              </a:rPr>
              <a:t> – The 11</a:t>
            </a:r>
            <a:r>
              <a:rPr lang="en-US" sz="4000" b="1" baseline="30000" dirty="0" smtClean="0">
                <a:effectLst>
                  <a:outerShdw blurRad="38100" dist="38100" dir="2700000" algn="tl">
                    <a:srgbClr val="000000">
                      <a:alpha val="43137"/>
                    </a:srgbClr>
                  </a:outerShdw>
                </a:effectLst>
              </a:rPr>
              <a:t>th</a:t>
            </a:r>
            <a:r>
              <a:rPr lang="en-US" sz="4000" b="1" dirty="0" smtClean="0">
                <a:effectLst>
                  <a:outerShdw blurRad="38100" dist="38100" dir="2700000" algn="tl">
                    <a:srgbClr val="000000">
                      <a:alpha val="43137"/>
                    </a:srgbClr>
                  </a:outerShdw>
                </a:effectLst>
              </a:rPr>
              <a:t> day, of the 11</a:t>
            </a:r>
            <a:r>
              <a:rPr lang="en-US" sz="4000" b="1" baseline="30000" dirty="0" smtClean="0">
                <a:effectLst>
                  <a:outerShdw blurRad="38100" dist="38100" dir="2700000" algn="tl">
                    <a:srgbClr val="000000">
                      <a:alpha val="43137"/>
                    </a:srgbClr>
                  </a:outerShdw>
                </a:effectLst>
              </a:rPr>
              <a:t>th</a:t>
            </a:r>
            <a:r>
              <a:rPr lang="en-US" sz="4000" b="1" dirty="0" smtClean="0">
                <a:effectLst>
                  <a:outerShdw blurRad="38100" dist="38100" dir="2700000" algn="tl">
                    <a:srgbClr val="000000">
                      <a:alpha val="43137"/>
                    </a:srgbClr>
                  </a:outerShdw>
                </a:effectLst>
              </a:rPr>
              <a:t> month, at the 11</a:t>
            </a:r>
            <a:r>
              <a:rPr lang="en-US" sz="4000" b="1" baseline="30000" dirty="0" smtClean="0">
                <a:effectLst>
                  <a:outerShdw blurRad="38100" dist="38100" dir="2700000" algn="tl">
                    <a:srgbClr val="000000">
                      <a:alpha val="43137"/>
                    </a:srgbClr>
                  </a:outerShdw>
                </a:effectLst>
              </a:rPr>
              <a:t>th</a:t>
            </a:r>
            <a:r>
              <a:rPr lang="en-US" sz="4000" b="1" dirty="0" smtClean="0">
                <a:effectLst>
                  <a:outerShdw blurRad="38100" dist="38100" dir="2700000" algn="tl">
                    <a:srgbClr val="000000">
                      <a:alpha val="43137"/>
                    </a:srgbClr>
                  </a:outerShdw>
                </a:effectLst>
              </a:rPr>
              <a:t> hour</a:t>
            </a:r>
          </a:p>
          <a:p>
            <a:pPr lvl="1"/>
            <a:r>
              <a:rPr lang="en-US" sz="3200" b="1" dirty="0">
                <a:effectLst>
                  <a:outerShdw blurRad="38100" dist="38100" dir="2700000" algn="tl">
                    <a:srgbClr val="000000">
                      <a:alpha val="43137"/>
                    </a:srgbClr>
                  </a:outerShdw>
                </a:effectLst>
              </a:rPr>
              <a:t>S</a:t>
            </a:r>
            <a:r>
              <a:rPr lang="en-US" sz="3200" b="1" dirty="0" smtClean="0">
                <a:effectLst>
                  <a:outerShdw blurRad="38100" dist="38100" dir="2700000" algn="tl">
                    <a:srgbClr val="000000">
                      <a:alpha val="43137"/>
                    </a:srgbClr>
                  </a:outerShdw>
                </a:effectLst>
              </a:rPr>
              <a:t>ocialists take over, declare Germany a Republic – significance? </a:t>
            </a:r>
          </a:p>
          <a:p>
            <a:pPr lvl="1"/>
            <a:r>
              <a:rPr lang="en-US" sz="3200" b="1" dirty="0" smtClean="0">
                <a:effectLst>
                  <a:outerShdw blurRad="38100" dist="38100" dir="2700000" algn="tl">
                    <a:srgbClr val="000000">
                      <a:alpha val="43137"/>
                    </a:srgbClr>
                  </a:outerShdw>
                </a:effectLst>
              </a:rPr>
              <a:t>Born out of defeat…</a:t>
            </a:r>
          </a:p>
          <a:p>
            <a:endParaRPr lang="en-US" dirty="0"/>
          </a:p>
        </p:txBody>
      </p:sp>
    </p:spTree>
    <p:extLst>
      <p:ext uri="{BB962C8B-B14F-4D97-AF65-F5344CB8AC3E}">
        <p14:creationId xmlns:p14="http://schemas.microsoft.com/office/powerpoint/2010/main" val="3569702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627</TotalTime>
  <Words>1095</Words>
  <Application>Microsoft Office PowerPoint</Application>
  <PresentationFormat>On-screen Show (4:3)</PresentationFormat>
  <Paragraphs>157</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Georgia</vt:lpstr>
      <vt:lpstr>Rockwell</vt:lpstr>
      <vt:lpstr>Tw Cen MT</vt:lpstr>
      <vt:lpstr>Wingdings 2</vt:lpstr>
      <vt:lpstr>Foundry</vt:lpstr>
      <vt:lpstr>Thatch</vt:lpstr>
      <vt:lpstr>1_Thatch</vt:lpstr>
      <vt:lpstr>PowerPoint Presentation</vt:lpstr>
      <vt:lpstr>PowerPoint Presentation</vt:lpstr>
      <vt:lpstr>PowerPoint Presentation</vt:lpstr>
      <vt:lpstr>Ending the ‘War to End All Wars’</vt:lpstr>
      <vt:lpstr>Where are we?</vt:lpstr>
      <vt:lpstr>Why does the US enter the War?</vt:lpstr>
      <vt:lpstr>How did the war end?</vt:lpstr>
      <vt:lpstr>How did the war end?</vt:lpstr>
      <vt:lpstr>How did the war end?</vt:lpstr>
      <vt:lpstr>What was the LEGACY of WWI?</vt:lpstr>
      <vt:lpstr>“A Peace Built on Quicksand”</vt:lpstr>
      <vt:lpstr>Wilson’s Fourteen Points</vt:lpstr>
      <vt:lpstr>“A Peace Built on Quicksand”</vt:lpstr>
      <vt:lpstr>Treaty of London</vt:lpstr>
      <vt:lpstr>The Treaty a.k.a “DIKTAT”</vt:lpstr>
      <vt:lpstr>PowerPoint Presentation</vt:lpstr>
      <vt:lpstr>Unstable peace</vt:lpstr>
      <vt:lpstr>Legacy of bitterness</vt:lpstr>
      <vt:lpstr>Ending the ‘War to End All Wars’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dc:creator>
  <cp:lastModifiedBy>Maners, Allison SHS Staff</cp:lastModifiedBy>
  <cp:revision>61</cp:revision>
  <cp:lastPrinted>2019-12-09T16:29:29Z</cp:lastPrinted>
  <dcterms:created xsi:type="dcterms:W3CDTF">2014-04-01T01:45:32Z</dcterms:created>
  <dcterms:modified xsi:type="dcterms:W3CDTF">2019-12-09T21:33:23Z</dcterms:modified>
</cp:coreProperties>
</file>