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72" r:id="rId6"/>
    <p:sldId id="279" r:id="rId7"/>
    <p:sldId id="327" r:id="rId8"/>
    <p:sldId id="267" r:id="rId9"/>
    <p:sldId id="329" r:id="rId10"/>
    <p:sldId id="330" r:id="rId11"/>
    <p:sldId id="280" r:id="rId12"/>
    <p:sldId id="258" r:id="rId13"/>
    <p:sldId id="300" r:id="rId14"/>
    <p:sldId id="281" r:id="rId15"/>
    <p:sldId id="301" r:id="rId16"/>
    <p:sldId id="304" r:id="rId17"/>
    <p:sldId id="259" r:id="rId18"/>
    <p:sldId id="303" r:id="rId19"/>
    <p:sldId id="262" r:id="rId20"/>
    <p:sldId id="307" r:id="rId21"/>
    <p:sldId id="286" r:id="rId22"/>
    <p:sldId id="306" r:id="rId23"/>
    <p:sldId id="313" r:id="rId24"/>
    <p:sldId id="310" r:id="rId25"/>
    <p:sldId id="312" r:id="rId26"/>
    <p:sldId id="324" r:id="rId27"/>
    <p:sldId id="325" r:id="rId28"/>
    <p:sldId id="357" r:id="rId29"/>
    <p:sldId id="287" r:id="rId30"/>
    <p:sldId id="315" r:id="rId31"/>
    <p:sldId id="335" r:id="rId32"/>
    <p:sldId id="339" r:id="rId33"/>
    <p:sldId id="340" r:id="rId34"/>
    <p:sldId id="341" r:id="rId35"/>
    <p:sldId id="342" r:id="rId36"/>
    <p:sldId id="343" r:id="rId37"/>
    <p:sldId id="348" r:id="rId38"/>
    <p:sldId id="367" r:id="rId39"/>
    <p:sldId id="368" r:id="rId40"/>
    <p:sldId id="345" r:id="rId41"/>
    <p:sldId id="347" r:id="rId42"/>
    <p:sldId id="346" r:id="rId4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500"/>
    <a:srgbClr val="006600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8"/>
    <p:restoredTop sz="94608"/>
  </p:normalViewPr>
  <p:slideViewPr>
    <p:cSldViewPr>
      <p:cViewPr varScale="1">
        <p:scale>
          <a:sx n="102" d="100"/>
          <a:sy n="102" d="100"/>
        </p:scale>
        <p:origin x="1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1B602-1AD6-BD4C-9386-81F4B8C457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E0FB-0345-A549-B68E-A9367D27DD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3418209-3A09-465B-9992-AAF067810F6D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A53A-1037-EE44-99A2-8A98597D6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0DBFB-9581-3646-A68B-560F91BE23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3ADEDD-6FEC-4E89-B0E6-3A89D7EB9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2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9-12T17:47:26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3281 7796 0,'0'-35'156,"-71"35"-156,-35 0 15,18 0-15,-18 0 16,-35 0-16,71 0 16,17 0-16,18 0 15,35 0-15,-18 0 125,0 0-109,1 0-16,-36 0 15,0 0-15,-18 0 16,-17 0-16,35 0 15,18 0-15,0 0 16,17 0-16,-17 0 16,35 0-16,-18 0 15,18 0-15,-35 18 16,17-18-16,-17 17 15,17-17-15,1 18 16,-36 0-16,35-18 16,0 17-16,1 1 15,-1-18 1,0 35-1,1-35 1,17 0-16,-35 18 16,-1 0-1,19-18 1,-1 17-1,18-17-15,-18 18 16,1-1-16,-19-17 16,19 36-16,-19-19 15,-16 19 1,52-36-16,-18 17 15,0 1-15,1-18 16,-1 35-16,0-17 16,-17-1-1,17 19 1,1-19-16,-1 19 15,-17-19-15,35 1 16,-18 17-16,-17 18 16,17 0-16,1-18 15,-54 36-15,71-18 16,-53 17-16,36-52 15,-1 53 1,0-36-16,18 0 16,-17 0-16,-1 1 15,18-1-15,0-35 16,0 53-16,0-36 15,-35 36-15,35 0 16,0-35-16,0 0 16,0 17-16,0-35 15,0 18-15,0-1 16,-18 18-16,18-17 15,0 0 1,0-1-16,-18 19 16,18-1-16,0 0 15,-17 36-15,17-54 16,0 19-16,0-1 15,-18 0-15,18 18 16,0-35-16,0-1 16,0 19-16,0-19 15,0 19-15,0-19 16,0 36-16,0 0 15,-17 18-15,17-36 16,0 0-16,0 0 16,0-17-1,-36 17-15,36-35 16,0 36-16,-17-19 15,17 1-15,0 17 16,0-35-16,0 18 16,0 17-16,0-35 15,0 35-15,0 1 16,0-1-16,0-35 15,0 18-15,0-1 16,0 1-16,0-18 16,0 35-16,0 0 15,0 18-15,0-17 16,0 34-16,0 54 15,0-19-15,0 1 16,17-17-16,-17-37 16,0-16-16,0-1 15,0-35-15,0 35 16,0-17-16,18 0 15,-18 17-15,0-18 16,18 19-16,-18 17 16,17-18-1,1 0-15,-18-17 16,17-1-16,-17 1 15,0 0 1,0-18-16,18 35 16,0-17-16,-1-1 15,-17 36-15,0-53 16,36 36-16,-36-19 15,17 1-15,19 17 16,-19-17 0,1-1-16,-18 1 15,18 0-15,-18-1 16,17-17-16,1 36 15,-18-36-15,17 17 16,-17-17-16,36 35 16,-19 1-16,36-1 15,-35-17-15,17 17 16,-17-35-16,17 35 15,-17 0 1,35-35-16,-53 18 16,17 0-1,-17-1 1,18 1-16,0-18 15,-18 18-15,17-18 16,-17 35-16,18-35 16,-1 18-16,1-1 15,0 1-15,-1 0 16,1-1-16,-18 1 15,18-1 1,-1 19 0,36-19-16,-35 1 15,17 17-15,0 1 16,18-1-16,-35-18 15,35 1-15,-35 0 16,17-1-16,-18 1 16,-17-18-16,36 35 15,-19-35-15,-17 18 16,36 0-16,-19-1 15,-17-17-15,36 0 16,-36 18-16,35-1 31,-35 1-15,17-18-16,-17 0 15,18 0 1,0 0-16,17 18 16,18 17-16,-18-35 15,36 35-15,17 1 16,-35-1-16,17-35 15,-70 0 1,18 0 46,0 35-46,17-35-16,18 18 16,18-18-16,-1 17 15,-35-17-15,18 36 16,-17-36-16,-1 17 15,-18-17-15,19 0 16,-36 0-16,35 0 16,-17 0-1,17 0-15,-17 0 16,52 0-16,-17 0 15,-18 0-15,18 0 16,0 0-16,-35 0 16,17 0-16,18 0 15,-35 0-15,-18 0 16,17 0-16,1 0 15,0 0 1,-18 0-16,17 0 16,18 0-16,-17 0 15,17 0-15,1 0 16,17 0-16,-18 0 15,-18 0-15,19 0 16,-19 0-16,-17 0 16,36 0-16,-1 0 15,0 0-15,1 0 16,16 0-16,19 0 15,0 0-15,17 0 16,-18 0-16,-17 0 16,-18 0-1,-17 0-15,17 0 16,1 0-16,17 0 15,-36 0-15,36 0 16,18 0-16,17 0 16,0 0-16,-17 0 15,87 0-15,-69 0 16,34 0-16,18 0 15,-35 0-15,17 0 16,-34 0-16,17 0 16,-18 0-16,18 0 15,-36 0-15,54-17 16,-19 17-16,1-18 15,-18 0-15,89-17 16,-107 35-16,19 0 16,34-17-16,-70 17 15,18 0-15,-1 0 16,1 0-16,-18 0 15,-1 0-15,1 0 16,-17 0-16,-1 0 16,-17 0-1,17 0-15,0 0 16,0 0-16,1 0 15,17 0-15,17 0 16,-17 0-16,0 0 16,0 0-16,0 0 15,0 0-15,35 0 16,-18 0-16,36 0 15,18 0-15,-36 0 16,35 0-16,19 0 16,-37 0-16,-34 17 15,17 1-15,-17-18 16,35 17-16,-36-17 15,1 0-15,34 0 16,19 0-16,-1 0 16,19 0-16,16 0 15,-17 0-15,89 0 16,-1 0-16,-35 0 15,0 0-15,18 0 16,-36 0-16,18 0 16,-70 0-1,17 0-15,-18 0 16,1 0-16,-36 0 15,18 0-15,-36 0 16,1 0-16,52 0 16,-17 0-16,-18 0 15,36 0-15,17 0 16,0 0-16,18 0 15,0 0-15,35 0 16,-18 0-16,-17 0 16,17 0-16,-35 0 15,-17 0-15,17 0 16,-18 0-16,18-17 15,0 17-15,18 0 16,35 0-16,-35 0 16,-36 0-16,54 0 15,-18 0-15,-18 0 16,17 0-16,1 0 15,-35 0-15,17 0 16,35 0-16,-35 0 16,0 0-1,-17 0-15,17 0 16,35-35-16,-70 35 15,-18-18-15,1 0 16,-19 18-16,-17 0 16,18 0-16,-18 0 15,17 0-15,18 0 16,0 0-16,36 0 15,52 0-15,18-70 16,-35 70-16,0 0 16,0-18-16,-1 0 15,-34-17-15,17 35 16,-18-18-16,1 18 15,-18-17-15,-18-1 16,18-17-16,-18 35 16,-35-18-16,17 18 15,1 0-15,0 0 16,17 0-1,0 0-15,35 0 0,-52 0 16,17 0-16,-17 0 16,-36 0-1,18 0-15,0 0 16,17 0-16,-17 0 15,18 0-15,17 0 16,-17 0-16,-36 0 16,0 0-16,-17 0 15,17 0-15,-35 0 16,18 0-16,17 0 15,-17 0-15,52 0 16,-35 0-16,1 0 16,17 0-16,0 0 15,-18 0-15,18 0 16,0 0-16,0 0 15,-18 0-15,18 0 16,17 0-16,-52 0 16,35 0-16,-18 0 15,18 0-15,-35 0 16,-1 0-16,1 0 15,17-17-15,-17 17 16,0-18-16,-1 0 16,18 1-1,18 17-15,0-36 16,53 19-16,-53-1 15,71-35-15,-36 18 16,-53 17-16,0 1 16,1-19-16,-19 36 15,1-17 1,-1-1-16,19-17 15,17-18-15,17 18 16,-17-18-16,18 0 16,-18 18-16,0-1 15,-53 19-15,17-1 16,-17 18-16,18-18 15,-18 18-15,17-17 16,1 17 0,0-36-16,-1 36 15,-17-17-15,18 17 16,35-18-16,-35-17 15,-1 17 1,1 1-16,-1-1 16,36-17-1,-35 17-15,0-17 16,-1 17-16,1 1 15,17-54-15,-17 71 16,0-35-16,17-1 16,0 1-16,18-35 15,-18 34-15,-17 1 16,35-18-16,-36 35 15,1-17-15,0-18 16,17 18-16,-17 17 16,-18 1-16,0-1 15,0 0-15,17-17 16,1 0-16,0-18 15,-1 35-15,1-17 16,-18 0-16,17-1 16,1 1-16,-18 18 15,18-36-15,-18 17 16,0 19-16,0-1 15,35-35-15,-35 36 16,18-19-16,-18-17 16,0 18-1,17-18-15,19 18 16,-36-18-16,17 0 15,1-53-15,17-17 16,-17-1-16,-1 18 16,72-123-16,-89 70 15,35 1-15,-35 69 16,35-87-16,-35 105 15,0 19-15,0 16 16,0 36-16,0-17 47,0 17-32,0-36 1,0 1-16,0 0 16,0-18-16,0 18 15,-35-18-15,0-18 16,35 36-16,-18 17 15,0-35-15,1 53 16,17-17-16,-18 17 31,18-36-31,-35 19 31,35-1-31,-35 18 16,17-53-16,-17 36 16,17-19-16,-17 19 15,-1-19-15,1 1 16,-18 0-16,36 0 15,-36-1-15,0 1 16,0 0-16,18-1 16,-18 19-16,-18-1 15,1-17-15,-19 0 16,1 17-16,0-17 15,0-1-15,-18 19 16,35-1-16,-34-17 16,34 17-16,18 18 15,53-17-15,-18 17 16,1 0-1,-1-36-15,0 36 16,-17 0 0,18 0-1,17 0-15,-53 0 16,17 0-16,1 0 15,-18-17-15,-35 17 16,0 0-16,-89-18 16,36-17-16,-17-1 15,-1 36-15,-18 0 16,-17 0-16,0 0 15,89 0-15,-54 0 16,71 0-16,-18 0 16,-35 0-16,70 0 15,-52 0-15,52 0 16,-17 0-16,17 0 15,1 18-15,-18 0 16,35-1-16,-36 19 16,37-19-16,-1-17 15,-18 18-15,36-18 16,-18 0-16,53 0 15,-18 0-15,-17 35 16,17-35 15,18 0-31,-35 0 16,17 0-16,-17 0 15,-35 18-15,34-1 16,-34-17-16,-36 36 16,35-1-16,-17-35 15,-35 18-15,52-18 16,-17 17-16,0 1 15,0-18-15,17 18 16,0-18-16,-17 17 16,35-17-16,-17 36 15,17-19-15,18-17 16,-36 0-16,-17 18 15,17-18-15,-88 17 16,71-17-16,-70 36 16,16-36-16,-34 35 15,35-35-15,17 0 16,54 18-16,-36 17 15,53-35-15,18 0 16,17 0-16,18 0 47,-35 0-32,0 0-15,-1 0 16,-17 0-16,18 0 16,-53 0-16,35 0 15,-53 0-15,0 0 16,1 0-16,-1 0 15,-35 0-15,70 0 16,1 0-16,-36 0 16,35 0-16,1 0 15,-1 0-15,-35 0 16,0 0-16,-35 0 15,0 0-15,0 0 16,-53 0-16,0 0 16,18 0-16,70 0 15,-53 0-15,71 0 16,17 0-16,18 0 15,-17 0-15,52 0 16,-17 0-16,17 0 16,-35 0-1,36 0-15,-36 0 16,0 0-16,35 0 15,-35 0-15,0 0 16,-35 0-16,71 0 16,-36 0-16,35 0 15,-17 0-15,35 0 16,-18 0-16,-17 0 15,35 0 1,-35 0 0,17 0-1,-17 0-15,17 0 16,-17 0-16,-36 0 15,1 0-15,-1 0 16,-70 0-16,35 0 16,-17 0-16,-36 0 15,-18 0-15,107 0 16,-89 0-16,0 0 15,54 0-15,-19 0 16,-52 0-16,35-18 16,-18 1-1,53-1-15,-53 0 16,53 1-16,1-1 15,16 0-15,-16 18 16,-1-17-16,18 17 16,-36 0-16,1 0 15,-1 0-15,1 0 16,-1 0-16,1-35 15,52 35-15,1 0 16,17 0-16,0 0 16,0 0-16,35 0 15,-35 0-15,36-18 16,-36 18-16,0 0 15,-18 0-15,18 0 16,-35 0-16,-35 0 16,-54 0-16,19 0 15,-36 0-15,-1 0 16,1 0-16,0 0 15,18 0-15,0 0 16,52 0-16,36 0 16,0 0-1,17 0-15,1 0 16,17 0-16,-35 0 15,35 0-15,-36 0 16,37 0-16,-19 0 16,18 0-16,-17 0 15,34 0-15,-17 0 16,36 0-16,-19 0 15,36 0-15,-35 0 16,17 0-16,18 0 16,-17 0-1,-1-18-15,-17 18 16,-18 0-16,35 0 15,-52 0-15,-1 0 16,-52 0-16,17 0 16,-18 0-16,54 0 15,-1 0-15,18 0 16,1 0-16,34 0 15,-35 0-15,35 0 16,1 0-16,-19 0 16,19-17-1,-1 17 1,18 0-16,-17 0 15,-36 0-15,53-18 16,-18 18-16,0 0 16,1 0-16,-36 0 15,35 0-15,-17-18 16,17 18-16,-52 0 15,52 0-15,-17 0 16,17 0-16,-35 0 16,0 0-16,18 0 15,-18 0-15,0 0 16,-17 0-16,52 0 15,-17 0-15,17 0 16,0 0-16,1 0 16,17 0-16,-18 0 15,0 0-15,1 0 16,17 0-16,-35 0 15,17 0-15,0 0 16,-35 0-16,-17 0 16,35-35-1,-18 35-15,-18 0 16,18 0-16,0 0 15,36 0-15,-54 0 16,18 0-16,18 0 16,-18 0-16,-18 0 15,36 0-15,-18 0 16,18 0-16,-18 0 15,18-18-15,-18 18 16,18 0-16,17 0 16,0 0-1,1 0 1,-1-17 46,18 17 1,-18 0 77,1 0-124,-19 0-16,1 0 15,17 0-15,-17 0 16,0 0-16,35 0 15,-18 0-15,1 0 16,-1 0-16,18 0 16,-18 0 30,1 0 95,-1 0-126,-17 0-15,35 0 16,-18 0-16,18 0 16,-17 0-16,-1 0 15</inkml:trace>
  <inkml:trace contextRef="#ctx0" brushRef="#br0" timeOffset="1440.1437">935 8096 0,'0'0'78,"0"18"-62,0 17-16,53 0 15,0 54-15,17-19 16,1-52-16,-36 35 15,0-18-15,18 0 16,-35-17-16,0 0 16,-18-18-16,35 35 15,-35-35-15,17 18 31,-17-18 47,18 0-62</inkml:trace>
  <inkml:trace contextRef="#ctx0" brushRef="#br0" timeOffset="2376.2376">1288 8114 0,'-18'0'124,"0"0"-108,-17 0 0,17 18-16,-17 17 15,35 0-15,-53 18 16,53-35-16,-35 35 15,17-36 1,18 1-16,-17-18 16,17 17-1,-18 1 1,18-18-1,-18 18 1,1-1-16,-1 1 16,18 17-16,-18-35 15,18 18-15,-35 17 16,35-35-16,0 18 15,-17 17 1</inkml:trace>
  <inkml:trace contextRef="#ctx0" brushRef="#br0" timeOffset="3440.344">635 8326 0,'0'0'0,"18"0"47,-1 0-31,-17 0-16,18 0 15,-18 0-15,35 0 16,18 0-16,0 0 15,18 0-15,17 0 16,0 17-16,18 18 16,-18-35-16,35 36 15,-87-36-15,-1 0 16,-17 0-16,17 0 15,-35 0 17,18 0-17,-18 0 1,35 0 93,-35 0-78</inkml:trace>
  <inkml:trace contextRef="#ctx0" brushRef="#br0" timeOffset="4928.4928">811 10724 0,'18'0'63,"0"0"-48,17 0 1,-17 0-16,17 0 15,35 0-15,-34 36 16,52 17-16,-35 17 16,17-17-16,-52-53 15,0 35-15,-1-35 16,-17 18-16,18-18 15,-18 18-15,35-1 16,0 19-16,-35-36 16,36 35-16,-36-35 15,35 18 1,-35-18 46</inkml:trace>
  <inkml:trace contextRef="#ctx0" brushRef="#br0" timeOffset="6112.6112">1305 10513 0,'0'0'93,"-17"17"-77,-1 36-16,0-17 15,1-19-15,-1 19 16,18-19-16,-18 18 16,-17 1-16,35-36 15,0 17-15,-17 1 16,17 0-16,-18-1 15,0 1-15,18 17 32,0-35-32,-17 35 15,17-17-15,-18 0 16,18-1-16,-35 19 15,35-19 1,0 19-16,0-36 47,-36 17-32,36 19-15,0-19 16,-17 18-16,17 1 16,-18-36-1,18 17-15</inkml:trace>
  <inkml:trace contextRef="#ctx0" brushRef="#br0" timeOffset="6992.6992">794 10989 0,'0'-18'31,"17"18"0,1-17-31,0 17 16,-1 0-16,19 0 15,-1 0-15,0 0 16,-17 0-16,17 0 15,0 0-15,18 0 16,0 0 0,0 0-16,0 0 15,18 0-15,-19 0 16,19 0-16,-18 0 15,17 0-15,-52 0 16,35 0-16,0 0 16,-35-36-16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39BD9D-30AA-4A43-B00D-9D404459B9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65611-1231-5045-9E04-327195663C5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963DABB-FCDD-4E96-B9E4-E9CD68E785FF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1DAFCEC-87DF-9A4D-947F-52CDB06246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71C4DD-71A1-7C47-94E4-F4362DFA1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94E18-31D5-6C48-B67D-2B5B47B176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B0986-F896-7341-8258-D188592F1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A322987-1CA7-46CF-9DE5-F0B958865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2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937A1-0EEC-48CD-808D-39819C5249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37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29C6B-D81B-453A-AC69-ED0DD09EEF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70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64982-B33C-44D1-A46E-6018BEDFEB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4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23149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33723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9328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9805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2939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50802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7461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52928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C5717-87D0-4607-9139-84C99D8EE6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952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96204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49637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60660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1C9DE-E94C-478E-A853-08FF9350B56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8841688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E12A8-C330-4A97-9482-EF6DE56F09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6079548"/>
      </p:ext>
    </p:extLst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D678C-8F32-4D5E-B309-3653999DB6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9479549"/>
      </p:ext>
    </p:extLst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72BD8-F61B-4F9F-B1EA-6413A12C20B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3409550"/>
      </p:ext>
    </p:extLst>
  </p:cSld>
  <p:clrMapOvr>
    <a:masterClrMapping/>
  </p:clrMapOvr>
  <p:transition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2EA81-6CB0-4502-B934-44AF9C0CF1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2598369"/>
      </p:ext>
    </p:extLst>
  </p:cSld>
  <p:clrMapOvr>
    <a:masterClrMapping/>
  </p:clrMapOvr>
  <p:transition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7EFA-1D9C-42B4-9946-B7FD834AF3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773152"/>
      </p:ext>
    </p:extLst>
  </p:cSld>
  <p:clrMapOvr>
    <a:masterClrMapping/>
  </p:clrMapOvr>
  <p:transition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04A3-40E7-48C0-B579-A3414B11AD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4857096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67603-7749-490C-87D5-DC9CCF7803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098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D5CC-436A-4C3C-AE4D-3FC6FC6000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2119863"/>
      </p:ext>
    </p:extLst>
  </p:cSld>
  <p:clrMapOvr>
    <a:masterClrMapping/>
  </p:clrMapOvr>
  <p:transition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B78C4-B4F5-44B1-A42F-30E692E14A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9042119"/>
      </p:ext>
    </p:extLst>
  </p:cSld>
  <p:clrMapOvr>
    <a:masterClrMapping/>
  </p:clrMapOvr>
  <p:transition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6C8D8-B9BA-4E1A-9752-D59DFBCEFAA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2792955"/>
      </p:ext>
    </p:extLst>
  </p:cSld>
  <p:clrMapOvr>
    <a:masterClrMapping/>
  </p:clrMapOvr>
  <p:transition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CDDA8-B220-41FB-8AB4-191FE4AD3E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296577"/>
      </p:ext>
    </p:extLst>
  </p:cSld>
  <p:clrMapOvr>
    <a:masterClrMapping/>
  </p:clrMapOvr>
  <p:transition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FDEC-FE5C-4715-8689-CD1EAA83D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73867"/>
      </p:ext>
    </p:extLst>
  </p:cSld>
  <p:clrMapOvr>
    <a:masterClrMapping/>
  </p:clrMapOvr>
  <p:transition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646C-4B7C-412D-A7DD-DF7BFFF6A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61744"/>
      </p:ext>
    </p:extLst>
  </p:cSld>
  <p:clrMapOvr>
    <a:masterClrMapping/>
  </p:clrMapOvr>
  <p:transition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0538-AF25-4811-8999-989A90970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188539"/>
      </p:ext>
    </p:extLst>
  </p:cSld>
  <p:clrMapOvr>
    <a:masterClrMapping/>
  </p:clrMapOvr>
  <p:transition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1E7-3D6D-40DD-86CF-C4AE95707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350933"/>
      </p:ext>
    </p:extLst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AED56-ABF3-44AA-BB5C-1824C924B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692598"/>
      </p:ext>
    </p:extLst>
  </p:cSld>
  <p:clrMapOvr>
    <a:masterClrMapping/>
  </p:clrMapOvr>
  <p:transition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7ABE-55DE-4CB5-B7A0-605E68DCB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358190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AC33F-36D3-47A5-AAF2-33FE6B1387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735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5E72-48A0-4CC4-9378-1925001F9F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078474"/>
      </p:ext>
    </p:extLst>
  </p:cSld>
  <p:clrMapOvr>
    <a:masterClrMapping/>
  </p:clrMapOvr>
  <p:transition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2D9C-4EE0-4A15-9A4D-248CCF22A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27802"/>
      </p:ext>
    </p:extLst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D39ED-C5DB-4636-A604-EEACEB29A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512104"/>
      </p:ext>
    </p:extLst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F446-102A-4788-AFE9-024CCCEA3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24864"/>
      </p:ext>
    </p:extLst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689-B6EC-4F5C-8883-813AE28BB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518135"/>
      </p:ext>
    </p:extLst>
  </p:cSld>
  <p:clrMapOvr>
    <a:masterClrMapping/>
  </p:clrMapOvr>
  <p:transition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825" y="6413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7025" y="3073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A2BD-B54D-4200-BEAC-6FE4F696E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76264"/>
      </p:ext>
    </p:extLst>
  </p:cSld>
  <p:clrMapOvr>
    <a:masterClrMapping/>
  </p:clrMapOvr>
  <p:transition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BF99-544C-4063-9CCD-7A7840ACB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878483"/>
      </p:ext>
    </p:extLst>
  </p:cSld>
  <p:clrMapOvr>
    <a:masterClrMapping/>
  </p:clrMapOvr>
  <p:transition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0332E-BF2D-4262-8AD2-841783114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390469"/>
      </p:ext>
    </p:extLst>
  </p:cSld>
  <p:clrMapOvr>
    <a:masterClrMapping/>
  </p:clrMapOvr>
  <p:transition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BEED-BE33-44FB-B506-FC89362FA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666435"/>
      </p:ext>
    </p:extLst>
  </p:cSld>
  <p:clrMapOvr>
    <a:masterClrMapping/>
  </p:clrMapOvr>
  <p:transition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8F9E-04D0-4489-AECF-7DFFAB4E4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975478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B1EBA-4E9B-4293-BA58-C5F540A47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20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70D5-ED44-4B70-8704-E79D2CAB0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010652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16E14-C5F8-4730-8B6B-577777AC3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98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87A25-F486-465E-877F-C7F6F3FF53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34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CF59C-968B-4BD3-AAA8-8F149C0CED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50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86F00-A1A5-47BF-8C9D-8861ACAC2B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22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0E9F83-F087-427A-AA66-BEEE84DD8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94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544FB-7405-0346-86F4-7F72DB64B1CF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3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2C9029E7-A849-47B7-86D4-6912B12746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41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95500"/>
            <a:ext cx="7764463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99AC29-67FA-4580-B180-31751751C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595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9C0E714-60AB-49D8-917A-4B8210A10C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089025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 makings of modern Europe &amp; Latin America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FF15B49-7753-4E71-A116-B82AF8D5C9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7" y="1241425"/>
            <a:ext cx="8493125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9D9D5109-C1A4-496C-9677-184E39B876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-228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</a:rPr>
              <a:t>Renaissance Art</a:t>
            </a:r>
          </a:p>
        </p:txBody>
      </p:sp>
      <p:pic>
        <p:nvPicPr>
          <p:cNvPr id="46082" name="Picture 4" descr="da-vinci-painting-virgin-of-the-rocks-without-halos">
            <a:extLst>
              <a:ext uri="{FF2B5EF4-FFF2-40B4-BE49-F238E27FC236}">
                <a16:creationId xmlns:a16="http://schemas.microsoft.com/office/drawing/2014/main" id="{E6629404-96AC-4CD4-9445-AE61A7DD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066800"/>
            <a:ext cx="3578225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medieval art example">
            <a:extLst>
              <a:ext uri="{FF2B5EF4-FFF2-40B4-BE49-F238E27FC236}">
                <a16:creationId xmlns:a16="http://schemas.microsoft.com/office/drawing/2014/main" id="{E1435CE3-35D2-404E-BE9C-0DFD76D7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6417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AutoShape 6">
            <a:extLst>
              <a:ext uri="{FF2B5EF4-FFF2-40B4-BE49-F238E27FC236}">
                <a16:creationId xmlns:a16="http://schemas.microsoft.com/office/drawing/2014/main" id="{8C9C67FB-16D2-4197-A3EC-D1FA5273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Raphael School of Athens">
            <a:extLst>
              <a:ext uri="{FF2B5EF4-FFF2-40B4-BE49-F238E27FC236}">
                <a16:creationId xmlns:a16="http://schemas.microsoft.com/office/drawing/2014/main" id="{6FDBF2AE-4641-4374-AA38-8E214645A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76200"/>
            <a:ext cx="9185275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4">
            <a:extLst>
              <a:ext uri="{FF2B5EF4-FFF2-40B4-BE49-F238E27FC236}">
                <a16:creationId xmlns:a16="http://schemas.microsoft.com/office/drawing/2014/main" id="{44F37B82-EB26-44D2-AFBF-A5C68B37D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Georgia" panose="02040502050405020303" pitchFamily="18" charset="0"/>
              </a:rPr>
              <a:t>School of Athens </a:t>
            </a:r>
            <a:r>
              <a:rPr lang="en-US" altLang="en-US" sz="1800">
                <a:latin typeface="Georgia" panose="02040502050405020303" pitchFamily="18" charset="0"/>
              </a:rPr>
              <a:t>by Raphael, fresco, </a:t>
            </a:r>
            <a:r>
              <a:rPr lang="en-US" altLang="en-US" sz="1800" i="1">
                <a:latin typeface="Georgia" panose="02040502050405020303" pitchFamily="18" charset="0"/>
              </a:rPr>
              <a:t>St. Peter</a:t>
            </a:r>
            <a:r>
              <a:rPr lang="ja-JP" altLang="en-US" sz="1800" i="1">
                <a:latin typeface="Georgia" panose="02040502050405020303" pitchFamily="18" charset="0"/>
              </a:rPr>
              <a:t>’</a:t>
            </a:r>
            <a:r>
              <a:rPr lang="en-US" altLang="en-US" sz="1800" i="1">
                <a:latin typeface="Georgia" panose="02040502050405020303" pitchFamily="18" charset="0"/>
              </a:rPr>
              <a:t>s Basilica, </a:t>
            </a:r>
            <a:r>
              <a:rPr lang="en-US" altLang="en-US" sz="1800">
                <a:latin typeface="Georgia" panose="02040502050405020303" pitchFamily="18" charset="0"/>
              </a:rPr>
              <a:t>1510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Da vinci vitruvian man">
            <a:extLst>
              <a:ext uri="{FF2B5EF4-FFF2-40B4-BE49-F238E27FC236}">
                <a16:creationId xmlns:a16="http://schemas.microsoft.com/office/drawing/2014/main" id="{5C344FEF-7745-4AD4-B265-C0F1C387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487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Box 4">
            <a:extLst>
              <a:ext uri="{FF2B5EF4-FFF2-40B4-BE49-F238E27FC236}">
                <a16:creationId xmlns:a16="http://schemas.microsoft.com/office/drawing/2014/main" id="{72632EBB-E743-4D03-AF2F-7C9E4F72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335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Georgia" panose="02040502050405020303" pitchFamily="18" charset="0"/>
              </a:rPr>
              <a:t>Vitruvian Man </a:t>
            </a:r>
            <a:r>
              <a:rPr lang="en-US" altLang="en-US" sz="2400" b="1" dirty="0">
                <a:latin typeface="Georgia" panose="02040502050405020303" pitchFamily="18" charset="0"/>
              </a:rPr>
              <a:t>by Da Vinci, pen on paper, </a:t>
            </a:r>
            <a:r>
              <a:rPr lang="en-US" altLang="en-US" sz="2400" b="1" i="1" dirty="0">
                <a:latin typeface="Georgia" panose="02040502050405020303" pitchFamily="18" charset="0"/>
              </a:rPr>
              <a:t>Galleria dell</a:t>
            </a:r>
            <a:r>
              <a:rPr lang="ja-JP" altLang="en-US" sz="2400" b="1" i="1" dirty="0">
                <a:latin typeface="Georgia" panose="02040502050405020303" pitchFamily="18" charset="0"/>
              </a:rPr>
              <a:t>’</a:t>
            </a:r>
            <a:r>
              <a:rPr lang="en-US" altLang="en-US" sz="2400" b="1" i="1" dirty="0" err="1">
                <a:latin typeface="Georgia" panose="02040502050405020303" pitchFamily="18" charset="0"/>
              </a:rPr>
              <a:t>Accademia</a:t>
            </a:r>
            <a:r>
              <a:rPr lang="en-US" altLang="en-US" sz="2400" b="1" i="1" dirty="0">
                <a:latin typeface="Georgia" panose="02040502050405020303" pitchFamily="18" charset="0"/>
              </a:rPr>
              <a:t> in Venice,</a:t>
            </a:r>
            <a:r>
              <a:rPr lang="en-US" altLang="en-US" sz="2400" b="1" dirty="0">
                <a:latin typeface="Georgia" panose="02040502050405020303" pitchFamily="18" charset="0"/>
              </a:rPr>
              <a:t> circa 1485-1487</a:t>
            </a:r>
            <a:endParaRPr lang="en-US" altLang="en-US" sz="24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>
            <a:extLst>
              <a:ext uri="{FF2B5EF4-FFF2-40B4-BE49-F238E27FC236}">
                <a16:creationId xmlns:a16="http://schemas.microsoft.com/office/drawing/2014/main" id="{3830DB05-5C15-4FEF-9103-01708A77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3350"/>
            <a:ext cx="75438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6B729D51-D411-4BB8-B8A5-1C895787E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Printing</a:t>
            </a:r>
            <a:endParaRPr lang="en-US" altLang="en-US" b="1" dirty="0">
              <a:solidFill>
                <a:srgbClr val="C025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4E5BB03-E15B-4461-8737-E4818DEC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6019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Arguably the single most important development in the history of Europe</a:t>
            </a:r>
          </a:p>
          <a:p>
            <a:pPr>
              <a:defRPr/>
            </a:pPr>
            <a:r>
              <a:rPr lang="en-US" sz="2500" b="1" dirty="0">
                <a:solidFill>
                  <a:srgbClr val="7030A0"/>
                </a:solidFill>
                <a:latin typeface="Georgia" panose="02040502050405020303" pitchFamily="18" charset="0"/>
              </a:rPr>
              <a:t>Developed: Movable type by Johannes Gutenberg in late 1440s in Mainz, Germany, “imported” from China; Gutenberg Bible printed 1455.</a:t>
            </a:r>
          </a:p>
          <a:p>
            <a:pPr lvl="1">
              <a:defRPr/>
            </a:pPr>
            <a:r>
              <a:rPr lang="en-US" sz="2300" b="1" dirty="0">
                <a:solidFill>
                  <a:srgbClr val="7030A0"/>
                </a:solidFill>
                <a:latin typeface="Georgia" panose="02040502050405020303" pitchFamily="18" charset="0"/>
              </a:rPr>
              <a:t>The spread to rest of HRE, Italy, Low Countries and Britain</a:t>
            </a:r>
          </a:p>
          <a:p>
            <a:pPr>
              <a:defRPr/>
            </a:pPr>
            <a:r>
              <a:rPr lang="en-US" sz="2500" b="1" dirty="0">
                <a:solidFill>
                  <a:srgbClr val="7030A0"/>
                </a:solidFill>
                <a:latin typeface="Georgia" panose="02040502050405020303" pitchFamily="18" charset="0"/>
              </a:rPr>
              <a:t>Works by having blocks of </a:t>
            </a:r>
            <a:r>
              <a:rPr lang="en-US" sz="25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letters </a:t>
            </a:r>
            <a:r>
              <a:rPr lang="en-US" sz="2500" b="1" dirty="0">
                <a:solidFill>
                  <a:srgbClr val="7030A0"/>
                </a:solidFill>
                <a:latin typeface="Georgia" panose="02040502050405020303" pitchFamily="18" charset="0"/>
              </a:rPr>
              <a:t>that you put in </a:t>
            </a:r>
            <a:r>
              <a:rPr lang="en-US" sz="25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order, then ink and print</a:t>
            </a:r>
            <a:endParaRPr lang="en-US" sz="2500" b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2500" b="1" dirty="0">
                <a:solidFill>
                  <a:srgbClr val="7030A0"/>
                </a:solidFill>
                <a:latin typeface="Georgia" panose="02040502050405020303" pitchFamily="18" charset="0"/>
              </a:rPr>
              <a:t>First printed advertisements seen in 1466 </a:t>
            </a:r>
          </a:p>
          <a:p>
            <a:pPr>
              <a:defRPr/>
            </a:pPr>
            <a:r>
              <a:rPr lang="en-US" sz="2500" b="1" dirty="0">
                <a:solidFill>
                  <a:srgbClr val="006600"/>
                </a:solidFill>
                <a:latin typeface="Georgia" panose="02040502050405020303" pitchFamily="18" charset="0"/>
              </a:rPr>
              <a:t>Allowed the masses to be educated, read, and form </a:t>
            </a:r>
            <a:r>
              <a:rPr lang="en-US" sz="25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opinions—helps </a:t>
            </a:r>
            <a:r>
              <a:rPr lang="en-US" sz="2500" b="1" dirty="0">
                <a:solidFill>
                  <a:srgbClr val="006600"/>
                </a:solidFill>
                <a:latin typeface="Georgia" panose="02040502050405020303" pitchFamily="18" charset="0"/>
              </a:rPr>
              <a:t>class mobility—greatly hurts priests </a:t>
            </a:r>
            <a:r>
              <a:rPr lang="en-US" sz="25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as people </a:t>
            </a:r>
            <a:r>
              <a:rPr lang="en-US" sz="2500" b="1" dirty="0">
                <a:solidFill>
                  <a:srgbClr val="006600"/>
                </a:solidFill>
                <a:latin typeface="Georgia" panose="02040502050405020303" pitchFamily="18" charset="0"/>
              </a:rPr>
              <a:t>begin to question wisdom and education of the </a:t>
            </a:r>
            <a:r>
              <a:rPr lang="en-US" sz="25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church</a:t>
            </a:r>
          </a:p>
          <a:p>
            <a:pPr lvl="1">
              <a:defRPr/>
            </a:pPr>
            <a:r>
              <a:rPr lang="en-US" sz="22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Church was in charge of most education</a:t>
            </a:r>
            <a:endParaRPr lang="en-US" sz="2200" b="1" dirty="0">
              <a:solidFill>
                <a:srgbClr val="006600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Georgia" panose="02040502050405020303" pitchFamily="18" charset="0"/>
              </a:rPr>
              <a:t>Led directly to social upheaval in a massive, massive way, most notably the Reformation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Reformation Map">
            <a:extLst>
              <a:ext uri="{FF2B5EF4-FFF2-40B4-BE49-F238E27FC236}">
                <a16:creationId xmlns:a16="http://schemas.microsoft.com/office/drawing/2014/main" id="{225E506F-D96A-4C82-919B-5C14A47D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81000"/>
            <a:ext cx="9282113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800px-Magellan's_voyage_EN.svg.png">
            <a:extLst>
              <a:ext uri="{FF2B5EF4-FFF2-40B4-BE49-F238E27FC236}">
                <a16:creationId xmlns:a16="http://schemas.microsoft.com/office/drawing/2014/main" id="{6827487F-3501-49DA-AFF7-22F2F340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3CC1B3EB-F006-4650-8AB5-695C56EDE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83650" cy="685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Spain &amp;</a:t>
            </a:r>
            <a:r>
              <a:rPr lang="en-US" altLang="en-US" sz="3200" b="1" dirty="0" smtClean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Portugal in the New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C69F7-6FA0-C640-920E-7BFE19DD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8807450" cy="6019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Iberian conquest and governance of the New World was legendary for its brutality, absolutism, and horrific nature (cf. De Las Casas)</a:t>
            </a:r>
          </a:p>
          <a:p>
            <a:pPr lvl="1">
              <a:defRPr/>
            </a:pPr>
            <a:r>
              <a:rPr lang="en-US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Triangle slave </a:t>
            </a:r>
            <a:r>
              <a:rPr lang="en-US" sz="2000" b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trade</a:t>
            </a:r>
            <a:endParaRPr lang="en-US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1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raw </a:t>
            </a: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materials to Europe; guns and gold to Africa; slaves to the Americas</a:t>
            </a:r>
          </a:p>
          <a:p>
            <a:pPr lvl="1">
              <a:defRPr/>
            </a:pPr>
            <a:r>
              <a:rPr lang="en-US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Encomienda </a:t>
            </a:r>
            <a:r>
              <a:rPr lang="en-US" sz="2000" b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system</a:t>
            </a:r>
            <a:endParaRPr lang="en-US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1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brutal</a:t>
            </a: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, slave-based system based more on class status than economic viability</a:t>
            </a:r>
          </a:p>
          <a:p>
            <a:pPr lvl="1">
              <a:defRPr/>
            </a:pPr>
            <a:r>
              <a:rPr lang="en-US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Honor </a:t>
            </a:r>
            <a:r>
              <a:rPr lang="en-US" sz="2000" b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system</a:t>
            </a:r>
            <a:endParaRPr lang="en-US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1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emphasis </a:t>
            </a: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on personal honor, respecting ones rights, duties and social role</a:t>
            </a:r>
          </a:p>
          <a:p>
            <a:pPr lvl="1">
              <a:defRPr/>
            </a:pPr>
            <a:r>
              <a:rPr lang="en-US" sz="2000" b="1" u="sng" dirty="0" err="1">
                <a:solidFill>
                  <a:srgbClr val="0070C0"/>
                </a:solidFill>
                <a:latin typeface="Georgia" panose="02040502050405020303" pitchFamily="18" charset="0"/>
              </a:rPr>
              <a:t>Peninsulars</a:t>
            </a:r>
            <a:r>
              <a:rPr lang="en-US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 vs Creoles vs mestizos vs </a:t>
            </a:r>
            <a:r>
              <a:rPr lang="en-US" sz="2000" b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natives</a:t>
            </a:r>
            <a:endParaRPr lang="en-US" sz="20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1">
              <a:defRPr/>
            </a:pP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s</a:t>
            </a:r>
            <a:r>
              <a:rPr lang="en-US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ocial </a:t>
            </a: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pecking order: those born in Spain, Spanish born in the new world, those of mixed race, those of native race</a:t>
            </a:r>
          </a:p>
          <a:p>
            <a:pPr lvl="1">
              <a:defRPr/>
            </a:pPr>
            <a:r>
              <a:rPr lang="en-US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Hegemony</a:t>
            </a: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—tacit influence in a region or area (soft power)</a:t>
            </a:r>
          </a:p>
          <a:p>
            <a:pPr lvl="1">
              <a:defRPr/>
            </a:pPr>
            <a:r>
              <a:rPr lang="en-US" sz="2000" b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Transculturation</a:t>
            </a:r>
            <a:endParaRPr lang="en-US" sz="20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1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blending </a:t>
            </a: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of cultures to create new ones—i.e. Day of the Dead enters Christianity</a:t>
            </a:r>
          </a:p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Church and King had absolute authority on EVERYTHING and used the New World to make money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538E576-ABFB-4505-80D0-736598E91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2286000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Part III: </a:t>
            </a:r>
            <a:r>
              <a:rPr lang="en-US" altLang="en-US" sz="4800" b="1" dirty="0">
                <a:solidFill>
                  <a:srgbClr val="0066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This manifested itself in a number of failed conflicts, which saw little gain for almost all social classes, but slowly eroded the system.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9EB5C4-8BFA-C548-A6C8-EA44917582B3}"/>
              </a:ext>
            </a:extLst>
          </p:cNvPr>
          <p:cNvCxnSpPr/>
          <p:nvPr/>
        </p:nvCxnSpPr>
        <p:spPr>
          <a:xfrm>
            <a:off x="304800" y="1219200"/>
            <a:ext cx="845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2D347A-7FAB-994A-BB5D-399F7EA538FE}"/>
              </a:ext>
            </a:extLst>
          </p:cNvPr>
          <p:cNvCxnSpPr/>
          <p:nvPr/>
        </p:nvCxnSpPr>
        <p:spPr>
          <a:xfrm>
            <a:off x="4648200" y="914400"/>
            <a:ext cx="0" cy="5791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347" name="Title 1">
            <a:extLst>
              <a:ext uri="{FF2B5EF4-FFF2-40B4-BE49-F238E27FC236}">
                <a16:creationId xmlns:a16="http://schemas.microsoft.com/office/drawing/2014/main" id="{B13C06B1-5DC0-4132-813C-9C20C0B51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000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Sides in the Thirty Years War </a:t>
            </a:r>
            <a:br>
              <a:rPr lang="en-US" altLang="en-US" sz="3000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</a:br>
            <a:r>
              <a:rPr lang="en-US" altLang="en-US" sz="3000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&amp; 2</a:t>
            </a:r>
            <a:r>
              <a:rPr lang="en-US" altLang="en-US" sz="3000" b="1" baseline="30000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nd</a:t>
            </a:r>
            <a:r>
              <a:rPr lang="en-US" altLang="en-US" sz="3000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Great Northern War</a:t>
            </a:r>
          </a:p>
        </p:txBody>
      </p:sp>
      <p:sp>
        <p:nvSpPr>
          <p:cNvPr id="57351" name="Content Placeholder 2">
            <a:extLst>
              <a:ext uri="{FF2B5EF4-FFF2-40B4-BE49-F238E27FC236}">
                <a16:creationId xmlns:a16="http://schemas.microsoft.com/office/drawing/2014/main" id="{945B507F-C419-46FC-87E1-246BD2346C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399"/>
            <a:ext cx="4191000" cy="29718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00B0F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Prague (Bohemia)</a:t>
            </a:r>
          </a:p>
          <a:p>
            <a:r>
              <a:rPr lang="en-US" altLang="en-US" dirty="0">
                <a:solidFill>
                  <a:srgbClr val="00B0F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HRE Protestants</a:t>
            </a:r>
          </a:p>
          <a:p>
            <a:r>
              <a:rPr lang="en-US" altLang="en-US" dirty="0">
                <a:solidFill>
                  <a:srgbClr val="00B0F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Dutch Protestants (Netherlands)</a:t>
            </a:r>
          </a:p>
          <a:p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France</a:t>
            </a:r>
          </a:p>
          <a:p>
            <a:r>
              <a:rPr lang="en-US" altLang="en-US" dirty="0">
                <a:solidFill>
                  <a:srgbClr val="00B0F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Switzer</a:t>
            </a:r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land</a:t>
            </a:r>
          </a:p>
          <a:p>
            <a:r>
              <a:rPr lang="en-US" altLang="en-US" dirty="0">
                <a:solidFill>
                  <a:srgbClr val="00B0F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Sweden</a:t>
            </a:r>
          </a:p>
          <a:p>
            <a:r>
              <a:rPr lang="en-US" altLang="en-US" dirty="0">
                <a:solidFill>
                  <a:srgbClr val="00B0F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Denmark/Norway 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(for a bit)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5E73E2-BDD7-E24B-8AF7-FB9AED0B5117}"/>
              </a:ext>
            </a:extLst>
          </p:cNvPr>
          <p:cNvCxnSpPr/>
          <p:nvPr/>
        </p:nvCxnSpPr>
        <p:spPr>
          <a:xfrm>
            <a:off x="304800" y="4191000"/>
            <a:ext cx="84582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FFF8B15-3B4E-094F-BBB2-8C51D314635F}"/>
              </a:ext>
            </a:extLst>
          </p:cNvPr>
          <p:cNvSpPr txBox="1">
            <a:spLocks/>
          </p:cNvSpPr>
          <p:nvPr/>
        </p:nvSpPr>
        <p:spPr bwMode="auto">
          <a:xfrm>
            <a:off x="609600" y="792163"/>
            <a:ext cx="37338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9pPr>
          </a:lstStyle>
          <a:p>
            <a:pPr>
              <a:defRPr/>
            </a:pPr>
            <a:r>
              <a:rPr lang="en-US" sz="2400" kern="0" dirty="0"/>
              <a:t>“</a:t>
            </a:r>
            <a:r>
              <a:rPr lang="en-US" sz="2400" kern="0" dirty="0">
                <a:solidFill>
                  <a:srgbClr val="00B0F0"/>
                </a:solidFill>
                <a:latin typeface="Georgia" panose="02040502050405020303" pitchFamily="18" charset="0"/>
              </a:rPr>
              <a:t>Protestant</a:t>
            </a:r>
            <a:r>
              <a:rPr lang="en-US" sz="2400" kern="0" dirty="0"/>
              <a:t>”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932C62-7078-AC4C-B5FD-74730DD3AFB5}"/>
              </a:ext>
            </a:extLst>
          </p:cNvPr>
          <p:cNvSpPr txBox="1">
            <a:spLocks/>
          </p:cNvSpPr>
          <p:nvPr/>
        </p:nvSpPr>
        <p:spPr bwMode="auto">
          <a:xfrm>
            <a:off x="4876800" y="792163"/>
            <a:ext cx="37338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9pPr>
          </a:lstStyle>
          <a:p>
            <a:pPr>
              <a:defRPr/>
            </a:pPr>
            <a:r>
              <a:rPr lang="en-US" sz="2400" kern="0" dirty="0"/>
              <a:t>“</a:t>
            </a:r>
            <a:r>
              <a:rPr lang="en-US" sz="2400" kern="0" dirty="0">
                <a:solidFill>
                  <a:srgbClr val="FF0000"/>
                </a:solidFill>
                <a:latin typeface="Georgia" panose="02040502050405020303" pitchFamily="18" charset="0"/>
              </a:rPr>
              <a:t>Catholic</a:t>
            </a:r>
            <a:r>
              <a:rPr lang="en-US" sz="2400" kern="0" dirty="0"/>
              <a:t>”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D0E32A9-C94B-BC45-A322-E4B426D4055D}"/>
              </a:ext>
            </a:extLst>
          </p:cNvPr>
          <p:cNvSpPr txBox="1">
            <a:spLocks/>
          </p:cNvSpPr>
          <p:nvPr/>
        </p:nvSpPr>
        <p:spPr bwMode="auto">
          <a:xfrm>
            <a:off x="4800600" y="1295400"/>
            <a:ext cx="419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Georgia" panose="02040502050405020303" pitchFamily="18" charset="0"/>
              </a:rPr>
              <a:t>HRE (German) Catholics</a:t>
            </a:r>
          </a:p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Georgia" panose="02040502050405020303" pitchFamily="18" charset="0"/>
              </a:rPr>
              <a:t>HRE (Austria) Catholics - Hapsburgs</a:t>
            </a:r>
          </a:p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Georgia" panose="02040502050405020303" pitchFamily="18" charset="0"/>
              </a:rPr>
              <a:t>Spain</a:t>
            </a:r>
          </a:p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Georgia" panose="02040502050405020303" pitchFamily="18" charset="0"/>
              </a:rPr>
              <a:t>Dutch Catholics (Belgium)</a:t>
            </a:r>
          </a:p>
          <a:p>
            <a:pPr>
              <a:defRPr/>
            </a:pPr>
            <a:r>
              <a:rPr lang="en-US" kern="0" dirty="0">
                <a:solidFill>
                  <a:srgbClr val="00B0F0"/>
                </a:solidFill>
                <a:latin typeface="Georgia" panose="02040502050405020303" pitchFamily="18" charset="0"/>
              </a:rPr>
              <a:t>Denmark/Norway </a:t>
            </a:r>
            <a:r>
              <a:rPr lang="en-US" kern="0" dirty="0">
                <a:latin typeface="Georgia" panose="02040502050405020303" pitchFamily="18" charset="0"/>
              </a:rPr>
              <a:t>(for a lot)</a:t>
            </a:r>
          </a:p>
          <a:p>
            <a:pPr>
              <a:defRPr/>
            </a:pPr>
            <a:endParaRPr lang="en-US" kern="0" dirty="0">
              <a:latin typeface="Georgia" panose="02040502050405020303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39CFA72-DD29-7043-8DC5-484E07BD99DE}"/>
              </a:ext>
            </a:extLst>
          </p:cNvPr>
          <p:cNvSpPr txBox="1">
            <a:spLocks/>
          </p:cNvSpPr>
          <p:nvPr/>
        </p:nvSpPr>
        <p:spPr bwMode="auto">
          <a:xfrm>
            <a:off x="304800" y="42672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B0F0"/>
                </a:solidFill>
                <a:latin typeface="Georgia" panose="02040502050405020303" pitchFamily="18" charset="0"/>
              </a:rPr>
              <a:t>Sweden (&amp; Estonia </a:t>
            </a:r>
            <a:r>
              <a:rPr lang="en-US" kern="0" dirty="0">
                <a:latin typeface="Georgia" panose="02040502050405020303" pitchFamily="18" charset="0"/>
              </a:rPr>
              <a:t>and </a:t>
            </a:r>
            <a:r>
              <a:rPr lang="en-US" kern="0" dirty="0">
                <a:solidFill>
                  <a:srgbClr val="FF0000"/>
                </a:solidFill>
                <a:latin typeface="Georgia" panose="02040502050405020303" pitchFamily="18" charset="0"/>
              </a:rPr>
              <a:t>Latvia</a:t>
            </a:r>
            <a:r>
              <a:rPr lang="en-US" kern="0" dirty="0">
                <a:latin typeface="Georgia" panose="02040502050405020303" pitchFamily="18" charset="0"/>
              </a:rPr>
              <a:t>)</a:t>
            </a:r>
          </a:p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Georgia" panose="02040502050405020303" pitchFamily="18" charset="0"/>
              </a:rPr>
              <a:t>Lithuania</a:t>
            </a:r>
          </a:p>
          <a:p>
            <a:pPr>
              <a:defRPr/>
            </a:pPr>
            <a:r>
              <a:rPr lang="en-US" kern="0" dirty="0">
                <a:solidFill>
                  <a:srgbClr val="00B0F0"/>
                </a:solidFill>
                <a:latin typeface="Georgia" panose="02040502050405020303" pitchFamily="18" charset="0"/>
              </a:rPr>
              <a:t>Prussia</a:t>
            </a:r>
            <a:r>
              <a:rPr lang="en-US" kern="0" dirty="0">
                <a:latin typeface="Georgia" panose="02040502050405020303" pitchFamily="18" charset="0"/>
              </a:rPr>
              <a:t> (for a bit)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C422F72-605F-9F48-A986-F644156FD687}"/>
              </a:ext>
            </a:extLst>
          </p:cNvPr>
          <p:cNvSpPr txBox="1">
            <a:spLocks/>
          </p:cNvSpPr>
          <p:nvPr/>
        </p:nvSpPr>
        <p:spPr bwMode="auto">
          <a:xfrm>
            <a:off x="4800600" y="42672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Georgia" panose="02040502050405020303" pitchFamily="18" charset="0"/>
              </a:rPr>
              <a:t>Poland</a:t>
            </a:r>
          </a:p>
          <a:p>
            <a:pPr>
              <a:defRPr/>
            </a:pPr>
            <a:r>
              <a:rPr lang="en-US" kern="0" dirty="0">
                <a:solidFill>
                  <a:srgbClr val="00B0F0"/>
                </a:solidFill>
                <a:latin typeface="Georgia" panose="02040502050405020303" pitchFamily="18" charset="0"/>
              </a:rPr>
              <a:t>Denmark/Norway</a:t>
            </a:r>
          </a:p>
          <a:p>
            <a:pPr>
              <a:defRPr/>
            </a:pPr>
            <a:r>
              <a:rPr lang="en-US" kern="0" dirty="0">
                <a:solidFill>
                  <a:srgbClr val="00B050"/>
                </a:solidFill>
                <a:latin typeface="Georgia" panose="02040502050405020303" pitchFamily="18" charset="0"/>
              </a:rPr>
              <a:t>Russia</a:t>
            </a:r>
          </a:p>
          <a:p>
            <a:pPr>
              <a:defRPr/>
            </a:pPr>
            <a:r>
              <a:rPr lang="en-US" kern="0" dirty="0">
                <a:solidFill>
                  <a:srgbClr val="00B0F0"/>
                </a:solidFill>
                <a:latin typeface="Georgia" panose="02040502050405020303" pitchFamily="18" charset="0"/>
              </a:rPr>
              <a:t>Prussia (for a lot)</a:t>
            </a:r>
          </a:p>
          <a:p>
            <a:pPr>
              <a:defRPr/>
            </a:pPr>
            <a:r>
              <a:rPr lang="en-US" kern="0" dirty="0">
                <a:solidFill>
                  <a:srgbClr val="00B0F0"/>
                </a:solidFill>
                <a:latin typeface="Georgia" panose="02040502050405020303" pitchFamily="18" charset="0"/>
              </a:rPr>
              <a:t>Netherlands</a:t>
            </a:r>
          </a:p>
          <a:p>
            <a:pPr>
              <a:defRPr/>
            </a:pPr>
            <a:endParaRPr lang="en-US" kern="0" dirty="0">
              <a:latin typeface="Georgia" panose="02040502050405020303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EB884E-68C0-D242-A58A-5BBDC9997F03}"/>
              </a:ext>
            </a:extLst>
          </p:cNvPr>
          <p:cNvCxnSpPr>
            <a:cxnSpLocks/>
          </p:cNvCxnSpPr>
          <p:nvPr/>
        </p:nvCxnSpPr>
        <p:spPr>
          <a:xfrm>
            <a:off x="228600" y="2590800"/>
            <a:ext cx="42672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E9E3AE-3C6A-1243-92A6-00FED0F222C9}"/>
              </a:ext>
            </a:extLst>
          </p:cNvPr>
          <p:cNvCxnSpPr>
            <a:cxnSpLocks/>
          </p:cNvCxnSpPr>
          <p:nvPr/>
        </p:nvCxnSpPr>
        <p:spPr>
          <a:xfrm>
            <a:off x="4724400" y="3429000"/>
            <a:ext cx="42672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57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57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57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57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57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" fill="hold"/>
                                        <p:tgtEl>
                                          <p:spTgt spid="57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57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 fill="hold"/>
                                        <p:tgtEl>
                                          <p:spTgt spid="57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AD8F179-3E63-42D4-AB24-A1198B67B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7620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Thesis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0F64EAE-2489-4CC3-B813-92A636DA89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763000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 turmoil caused with the fall of Rome led to a rigid hierarchical social system in which peasants routinely gave up multiple freedoms to be protected by the upper classes. </a:t>
            </a:r>
            <a:r>
              <a:rPr lang="en-US" altLang="en-US" sz="32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Over the next several hundred years Europe &amp;</a:t>
            </a:r>
            <a:r>
              <a:rPr lang="en-US" altLang="en-US" sz="3200" b="1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Latin America, once Europeans made contact, were in a constant struggle over the social &amp;</a:t>
            </a:r>
            <a:r>
              <a:rPr lang="en-US" altLang="en-US" sz="3200" b="1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political rights of the class constructs since the fall of Rome. </a:t>
            </a:r>
            <a:r>
              <a:rPr lang="en-US" altLang="en-US" sz="3200" b="1" dirty="0">
                <a:solidFill>
                  <a:srgbClr val="0066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This manifested itself in a number of failed conflicts, which saw little gain for almost all social classes, but slowly eroded the system. 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 final manifestation of such was the beginning of free, modern social thought, constructs, &amp;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norms: the Enlightenment. </a:t>
            </a:r>
          </a:p>
          <a:p>
            <a:pPr>
              <a:lnSpc>
                <a:spcPct val="90000"/>
              </a:lnSpc>
            </a:pPr>
            <a:endParaRPr lang="en-US" altLang="en-US" sz="33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>
            <a:extLst>
              <a:ext uri="{FF2B5EF4-FFF2-40B4-BE49-F238E27FC236}">
                <a16:creationId xmlns:a16="http://schemas.microsoft.com/office/drawing/2014/main" id="{FC3D391B-68C2-4924-9F5E-7F06EB7A0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575"/>
            <a:ext cx="464820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1">
            <a:extLst>
              <a:ext uri="{FF2B5EF4-FFF2-40B4-BE49-F238E27FC236}">
                <a16:creationId xmlns:a16="http://schemas.microsoft.com/office/drawing/2014/main" id="{70B17005-4549-48BE-BCEC-45E450A7D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28574"/>
            <a:ext cx="3886200" cy="1343026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b="1" dirty="0" smtClean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English Civil War (ECW)</a:t>
            </a:r>
            <a:endParaRPr lang="en-US" altLang="en-US" b="1" dirty="0">
              <a:solidFill>
                <a:srgbClr val="C025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1285F48C-79F4-455A-A787-0F67C0A992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05400" y="1371600"/>
            <a:ext cx="3962400" cy="55626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Battle over rights of Parliament vs. role of the king</a:t>
            </a:r>
          </a:p>
          <a:p>
            <a:r>
              <a:rPr lang="en-US" altLang="en-US" sz="28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Parliament wins, Charles I ex. 1649</a:t>
            </a:r>
          </a:p>
          <a:p>
            <a:r>
              <a:rPr lang="en-US" altLang="en-US" sz="28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Hobbes vs. Locke debate</a:t>
            </a:r>
          </a:p>
          <a:p>
            <a:r>
              <a:rPr lang="en-US" altLang="en-US" sz="2800" b="1" dirty="0">
                <a:solidFill>
                  <a:srgbClr val="0066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Results in English Bill of Rights, which is basis for liberties in US/UK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6BC0F8A0-48E6-4782-916A-53E053288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Impact of Thirty Years War &amp; ECW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C4487AF0-E236-48B0-A430-F8469531F9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r>
              <a:rPr lang="en-US" altLang="en-US" sz="30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England establishes model for civil liberties in Europe</a:t>
            </a:r>
          </a:p>
          <a:p>
            <a:pPr lvl="1"/>
            <a:r>
              <a:rPr lang="en-US" altLang="en-US" sz="26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Establishes principal of ‘no taxation without representation’</a:t>
            </a:r>
          </a:p>
          <a:p>
            <a:r>
              <a:rPr lang="en-US" altLang="en-US" sz="30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Thirty Years War demonstrates the need for a Balance of Power in Europe</a:t>
            </a:r>
          </a:p>
          <a:p>
            <a:pPr lvl="1"/>
            <a:r>
              <a:rPr lang="en-US" altLang="en-US" sz="26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Wars of Religion begin to wane and politics become more important</a:t>
            </a:r>
          </a:p>
          <a:p>
            <a:pPr lvl="1"/>
            <a:r>
              <a:rPr lang="en-US" altLang="en-US" sz="26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25% of peasant population of Central Europe dead</a:t>
            </a:r>
          </a:p>
          <a:p>
            <a:pPr lvl="1"/>
            <a:r>
              <a:rPr lang="en-US" altLang="en-US" sz="26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Idea of Peace treaties rather than conquest and homage established</a:t>
            </a:r>
          </a:p>
          <a:p>
            <a:pPr lvl="1"/>
            <a:r>
              <a:rPr lang="en-US" altLang="en-US" sz="26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Swiss neutrality recognized; Dutch gain independence; HRE dissolves in all but name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 descr="Peterhof central fountain.JPG">
            <a:extLst>
              <a:ext uri="{FF2B5EF4-FFF2-40B4-BE49-F238E27FC236}">
                <a16:creationId xmlns:a16="http://schemas.microsoft.com/office/drawing/2014/main" id="{79524DEB-6913-4568-97DC-2593FA0D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3288" y="727075"/>
            <a:ext cx="32353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4" descr="Peterhof fountains.JPG">
            <a:extLst>
              <a:ext uri="{FF2B5EF4-FFF2-40B4-BE49-F238E27FC236}">
                <a16:creationId xmlns:a16="http://schemas.microsoft.com/office/drawing/2014/main" id="{28414ED3-E4C7-4FE0-9F69-FA520FCE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950" y="3049588"/>
            <a:ext cx="476885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 descr="Peterhof.JPG">
            <a:extLst>
              <a:ext uri="{FF2B5EF4-FFF2-40B4-BE49-F238E27FC236}">
                <a16:creationId xmlns:a16="http://schemas.microsoft.com/office/drawing/2014/main" id="{D7BFAA12-3575-4B20-89DC-C6D49B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1">
            <a:extLst>
              <a:ext uri="{FF2B5EF4-FFF2-40B4-BE49-F238E27FC236}">
                <a16:creationId xmlns:a16="http://schemas.microsoft.com/office/drawing/2014/main" id="{B12AB899-A2C7-4A6A-BB07-344DB12D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1382713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itle 1">
            <a:extLst>
              <a:ext uri="{FF2B5EF4-FFF2-40B4-BE49-F238E27FC236}">
                <a16:creationId xmlns:a16="http://schemas.microsoft.com/office/drawing/2014/main" id="{35137173-06BE-420C-A6F0-13B51315E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235325" cy="1143000"/>
          </a:xfrm>
        </p:spPr>
        <p:txBody>
          <a:bodyPr/>
          <a:lstStyle/>
          <a:p>
            <a:r>
              <a:rPr lang="en-US" altLang="en-US" sz="2400">
                <a:latin typeface="Georgia" panose="02040502050405020303" pitchFamily="18" charset="0"/>
                <a:ea typeface="ＭＳ Ｐゴシック" panose="020B0600070205080204" pitchFamily="34" charset="-128"/>
              </a:rPr>
              <a:t>Absolutism: Louis XIV of France &amp; Peter the Great of Russia</a:t>
            </a:r>
          </a:p>
        </p:txBody>
      </p:sp>
      <p:pic>
        <p:nvPicPr>
          <p:cNvPr id="60422" name="Picture 9">
            <a:extLst>
              <a:ext uri="{FF2B5EF4-FFF2-40B4-BE49-F238E27FC236}">
                <a16:creationId xmlns:a16="http://schemas.microsoft.com/office/drawing/2014/main" id="{F3CB18FC-AC5D-4973-B51E-21ADD7D1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950" y="2803525"/>
            <a:ext cx="38862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>
            <a:extLst>
              <a:ext uri="{FF2B5EF4-FFF2-40B4-BE49-F238E27FC236}">
                <a16:creationId xmlns:a16="http://schemas.microsoft.com/office/drawing/2014/main" id="{68437AB0-8182-480E-BB7B-8EBC13F3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4516438"/>
            <a:ext cx="3352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Tupac </a:t>
            </a:r>
            <a:r>
              <a:rPr lang="en-US" b="1" dirty="0" err="1" smtClean="0">
                <a:solidFill>
                  <a:srgbClr val="002060"/>
                </a:solidFill>
              </a:rPr>
              <a:t>Amaru</a:t>
            </a:r>
            <a:r>
              <a:rPr lang="en-US" b="1" dirty="0" smtClean="0">
                <a:solidFill>
                  <a:srgbClr val="002060"/>
                </a:solidFill>
              </a:rPr>
              <a:t> &amp; other failed attempts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802979"/>
            <a:ext cx="8628089" cy="605502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41D61"/>
                </a:solidFill>
              </a:rPr>
              <a:t>Series of minor revolts throughout Latin America in 18</a:t>
            </a:r>
            <a:r>
              <a:rPr lang="en-US" b="1" baseline="30000" dirty="0" smtClean="0">
                <a:solidFill>
                  <a:srgbClr val="441D61"/>
                </a:solidFill>
              </a:rPr>
              <a:t>th</a:t>
            </a:r>
            <a:r>
              <a:rPr lang="en-US" b="1" dirty="0" smtClean="0">
                <a:solidFill>
                  <a:srgbClr val="441D61"/>
                </a:solidFill>
              </a:rPr>
              <a:t> century</a:t>
            </a: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Generally tend to be amongst oppressed workers, natives, or renegade early caudillos outside of cities</a:t>
            </a:r>
          </a:p>
          <a:p>
            <a:r>
              <a:rPr lang="en-US" b="1" dirty="0" smtClean="0">
                <a:solidFill>
                  <a:srgbClr val="441D61"/>
                </a:solidFill>
              </a:rPr>
              <a:t>Sometimes put down, sometimes not, usually not a major threat till they disrupt the economy or impact cities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Most famous is Tupac </a:t>
            </a:r>
            <a:r>
              <a:rPr lang="en-US" b="1" dirty="0" err="1" smtClean="0">
                <a:solidFill>
                  <a:srgbClr val="006600"/>
                </a:solidFill>
              </a:rPr>
              <a:t>Amaru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II’s attempted revolt in modern Peru</a:t>
            </a:r>
          </a:p>
        </p:txBody>
      </p:sp>
    </p:spTree>
    <p:extLst>
      <p:ext uri="{BB962C8B-B14F-4D97-AF65-F5344CB8AC3E}">
        <p14:creationId xmlns:p14="http://schemas.microsoft.com/office/powerpoint/2010/main" val="80496869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Tupac </a:t>
            </a:r>
            <a:r>
              <a:rPr lang="en-US" b="1" dirty="0" err="1" smtClean="0">
                <a:solidFill>
                  <a:srgbClr val="002060"/>
                </a:solidFill>
              </a:rPr>
              <a:t>Amaru</a:t>
            </a:r>
            <a:r>
              <a:rPr lang="en-US" b="1" dirty="0" smtClean="0">
                <a:solidFill>
                  <a:srgbClr val="002060"/>
                </a:solidFill>
              </a:rPr>
              <a:t> &amp; other failed attempts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802979"/>
            <a:ext cx="8628089" cy="605502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Most famous is Tupac </a:t>
            </a:r>
            <a:r>
              <a:rPr lang="en-US" b="1" dirty="0" err="1" smtClean="0">
                <a:solidFill>
                  <a:srgbClr val="006600"/>
                </a:solidFill>
              </a:rPr>
              <a:t>Amaru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II’s attempted revolt in modern Peru</a:t>
            </a:r>
          </a:p>
          <a:p>
            <a:pPr lvl="1"/>
            <a:r>
              <a:rPr lang="en-US" dirty="0" err="1" smtClean="0">
                <a:solidFill>
                  <a:srgbClr val="006600"/>
                </a:solidFill>
              </a:rPr>
              <a:t>Amaru</a:t>
            </a:r>
            <a:r>
              <a:rPr lang="en-US" dirty="0" smtClean="0">
                <a:solidFill>
                  <a:srgbClr val="006600"/>
                </a:solidFill>
              </a:rPr>
              <a:t> was descendent (maybe) of last Incan king, who rallied peasants, natives and lower class creoles in guerilla war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Betrayed &amp; </a:t>
            </a:r>
            <a:r>
              <a:rPr lang="en-US" dirty="0">
                <a:solidFill>
                  <a:srgbClr val="006600"/>
                </a:solidFill>
              </a:rPr>
              <a:t>e</a:t>
            </a:r>
            <a:r>
              <a:rPr lang="en-US" dirty="0" smtClean="0">
                <a:solidFill>
                  <a:srgbClr val="006600"/>
                </a:solidFill>
              </a:rPr>
              <a:t>xecuted (in horrific fashion); led to series of laws by Spanish promising reform (but not delivering) and cracking down on native culture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Led to rebellion in New Grenada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Made Peninsulars uneasy &amp; showed Spanish did not have absolute control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979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6BC0F8A0-48E6-4782-916A-53E053288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Gender &amp; Power Jigsaw</a:t>
            </a:r>
            <a:endParaRPr lang="en-US" altLang="en-US" b="1" dirty="0">
              <a:solidFill>
                <a:srgbClr val="C025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C4487AF0-E236-48B0-A430-F8469531F9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991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Makings of a good jigsaw… what is the recipe for success?</a:t>
            </a:r>
            <a:endParaRPr lang="en-US" altLang="en-US" sz="2400" b="1" dirty="0">
              <a:solidFill>
                <a:srgbClr val="0070C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800" b="1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Answer the following on a separate sheet of paper – include ALL group members names, only one copy per group, should have more than 1 writer:</a:t>
            </a:r>
            <a:endParaRPr lang="en-US" altLang="en-US" sz="2800" b="1" dirty="0">
              <a:solidFill>
                <a:srgbClr val="7030A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857250" lvl="1" indent="-514350">
              <a:buFont typeface="+mj-lt"/>
              <a:buAutoNum type="arabicPeriod"/>
            </a:pPr>
            <a:r>
              <a:rPr lang="en-US" altLang="en-US" sz="2600" b="1" dirty="0" smtClean="0">
                <a:solidFill>
                  <a:srgbClr val="00206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What is the thesis of each reading?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altLang="en-US" sz="2600" b="1" dirty="0" smtClean="0">
                <a:solidFill>
                  <a:srgbClr val="00206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How do the readings connect to yesterday’s homework and the </a:t>
            </a:r>
            <a:r>
              <a:rPr lang="en-US" altLang="en-US" sz="26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Self-Reliance</a:t>
            </a:r>
            <a:r>
              <a:rPr lang="en-US" altLang="en-US" sz="2600" b="1" dirty="0" smtClean="0">
                <a:solidFill>
                  <a:srgbClr val="00206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article? Summer reading books (can talk about either or both)?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altLang="en-US" sz="2600" b="1" dirty="0" smtClean="0">
                <a:solidFill>
                  <a:srgbClr val="00206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What are common themes/ideas brought up in ALL of the readings (move beyond the given Gender &amp; Power)?</a:t>
            </a:r>
            <a:endParaRPr lang="en-US" altLang="en-US" sz="2600" b="1" dirty="0">
              <a:solidFill>
                <a:srgbClr val="00206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857250" lvl="1" indent="-514350">
              <a:buFont typeface="+mj-lt"/>
              <a:buAutoNum type="arabicPeriod"/>
            </a:pPr>
            <a:r>
              <a:rPr lang="en-US" altLang="en-US" sz="2600" b="1" dirty="0" smtClean="0">
                <a:solidFill>
                  <a:srgbClr val="00206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Why would Ms. Maners focus on the role of women at this time?</a:t>
            </a:r>
            <a:endParaRPr lang="en-US" altLang="en-US" sz="2600" b="1" dirty="0">
              <a:solidFill>
                <a:srgbClr val="00206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857250" lvl="1" indent="-514350">
              <a:buFont typeface="+mj-lt"/>
              <a:buAutoNum type="arabicPeriod"/>
            </a:pPr>
            <a:r>
              <a:rPr lang="en-US" altLang="en-US" sz="2600" b="1" dirty="0" smtClean="0">
                <a:solidFill>
                  <a:srgbClr val="00206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Come up with one detailed, multiple choice question (options A-E) the incorporates multiple readings due today.</a:t>
            </a:r>
            <a:endParaRPr lang="en-US" altLang="en-US" sz="2600" b="1" dirty="0">
              <a:solidFill>
                <a:srgbClr val="00206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8600" y="2717640"/>
              <a:ext cx="8877600" cy="200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240" y="2708280"/>
                <a:ext cx="8896320" cy="20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5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5BA90C9A-53A6-4A52-805C-4B8A97B12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905000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Part IV: </a:t>
            </a:r>
            <a:r>
              <a:rPr lang="en-US" altLang="en-US" sz="4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 final manifestation of such was the beginning of free, modern social thought, constructs, and norms: the Enlightenment.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extLst>
              <a:ext uri="{FF2B5EF4-FFF2-40B4-BE49-F238E27FC236}">
                <a16:creationId xmlns:a16="http://schemas.microsoft.com/office/drawing/2014/main" id="{10B52E65-D6D2-4B1E-AAF2-AC5D1C2D0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ea typeface="ＭＳ Ｐゴシック" panose="020B0600070205080204" pitchFamily="34" charset="-128"/>
              </a:rPr>
              <a:t>The Enlightenment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02038"/>
            <a:ext cx="7772400" cy="1655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74339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327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What does “The Enlightenment” mean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0488"/>
            <a:ext cx="8534400" cy="519271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/>
                <a:sym typeface="Wingdings 3" panose="05040102010807070707" pitchFamily="18" charset="2"/>
              </a:rPr>
              <a:t></a:t>
            </a:r>
            <a:r>
              <a:rPr lang="en-US" sz="2800" b="1" dirty="0">
                <a:effectLst/>
              </a:rPr>
              <a:t> The </a:t>
            </a:r>
            <a:r>
              <a:rPr lang="en-US" sz="2800" b="1" dirty="0" smtClean="0">
                <a:effectLst/>
              </a:rPr>
              <a:t>Breakdown </a:t>
            </a:r>
            <a:r>
              <a:rPr lang="en-US" sz="2800" b="1" dirty="0">
                <a:effectLst/>
              </a:rPr>
              <a:t>of the Enlightenment… 18</a:t>
            </a:r>
            <a:r>
              <a:rPr lang="en-US" sz="2800" b="1" baseline="30000" dirty="0">
                <a:effectLst/>
              </a:rPr>
              <a:t>th</a:t>
            </a:r>
            <a:r>
              <a:rPr lang="en-US" sz="2800" b="1" dirty="0">
                <a:effectLst/>
              </a:rPr>
              <a:t> Century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effectLst/>
              </a:rPr>
              <a:t>Scientific Revolution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effectLst/>
              </a:rPr>
              <a:t>Enlightenment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effectLst/>
              </a:rPr>
              <a:t>French </a:t>
            </a:r>
            <a:r>
              <a:rPr lang="en-US" sz="2800" b="1" dirty="0" smtClean="0">
                <a:effectLst/>
              </a:rPr>
              <a:t>Revolution</a:t>
            </a:r>
            <a:endParaRPr lang="en-US" sz="2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/>
                <a:sym typeface="Wingdings 3" panose="05040102010807070707" pitchFamily="18" charset="2"/>
              </a:rPr>
              <a:t>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smtClean="0">
                <a:effectLst/>
              </a:rPr>
              <a:t>Everything can be explain through laws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effectLst/>
              </a:rPr>
              <a:t>Newton’s Law of Gravity = Society must have laws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effectLst/>
              </a:rPr>
              <a:t>State of Nature-good or bad = how to govern</a:t>
            </a:r>
          </a:p>
        </p:txBody>
      </p:sp>
    </p:spTree>
    <p:extLst>
      <p:ext uri="{BB962C8B-B14F-4D97-AF65-F5344CB8AC3E}">
        <p14:creationId xmlns:p14="http://schemas.microsoft.com/office/powerpoint/2010/main" val="46205116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4A584DD-6CC4-44C4-BD8E-4E0ED17E5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229600" cy="3048000"/>
          </a:xfrm>
        </p:spPr>
        <p:txBody>
          <a:bodyPr>
            <a:noAutofit/>
          </a:bodyPr>
          <a:lstStyle/>
          <a:p>
            <a:r>
              <a:rPr lang="en-US" altLang="en-US" sz="4400" b="1" u="sng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Part I</a:t>
            </a:r>
            <a:r>
              <a:rPr lang="en-US" altLang="en-US" sz="4400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: </a:t>
            </a:r>
            <a:r>
              <a:rPr lang="en-US" altLang="en-US" sz="44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 turmoil caused with the fall of Rome led to a rigid hierarchical social system in which peasants routinely gave up multiple freedoms to be protected by the upper classes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327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Philosophes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The group that “starts” the Enlightenment is the Philosophes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What is a </a:t>
            </a:r>
            <a:r>
              <a:rPr lang="en-US" sz="3200" b="1" dirty="0" smtClean="0">
                <a:solidFill>
                  <a:srgbClr val="FFCC00"/>
                </a:solidFill>
              </a:rPr>
              <a:t>Philosophe</a:t>
            </a:r>
            <a:r>
              <a:rPr lang="en-US" sz="3200" b="1" dirty="0" smtClean="0"/>
              <a:t>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French term for philosopher, but not all French (most are) &amp; not all just philosophers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Most all cover from upper and middle class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Writers, professors, journalists, economists, social reformers, politics/government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5171762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0"/>
            <a:ext cx="776605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Philosophes’ ideas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533400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 smtClean="0">
                <a:ea typeface="ＭＳ Ｐゴシック" panose="020B0600070205080204" pitchFamily="34" charset="-128"/>
              </a:rPr>
              <a:t>Five main concepts behind their beliefs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Reason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 – truth could be discovered through logic or reasoning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Nature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 – what was natural was also good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Happiness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 – be happy here and now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Progress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 – mankind can always improve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Liberty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 – the French philosophes wanted the same liberties that the English had won through Bill of Rights, etc.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79566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327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Philosophes’ ideas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562600"/>
          </a:xfrm>
        </p:spPr>
        <p:txBody>
          <a:bodyPr/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b="1" dirty="0" smtClean="0">
                <a:effectLst/>
              </a:rPr>
              <a:t>Freedom </a:t>
            </a:r>
            <a:r>
              <a:rPr lang="en-US" sz="2400" b="1" dirty="0">
                <a:effectLst/>
              </a:rPr>
              <a:t>of speech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b="1" dirty="0">
                <a:effectLst/>
              </a:rPr>
              <a:t>Freedom of trade (economic freedom)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b="1" dirty="0">
                <a:effectLst/>
              </a:rPr>
              <a:t>Freedom of religion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b="1" dirty="0">
                <a:effectLst/>
              </a:rPr>
              <a:t>Freedom to realize one’s talents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b="1" dirty="0">
                <a:effectLst/>
              </a:rPr>
              <a:t>Freedom to make your own way in the </a:t>
            </a:r>
            <a:r>
              <a:rPr lang="en-US" sz="2400" b="1" dirty="0" smtClean="0">
                <a:effectLst/>
              </a:rPr>
              <a:t>world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b="1" dirty="0" smtClean="0">
                <a:effectLst/>
              </a:rPr>
              <a:t>Many are </a:t>
            </a:r>
            <a:r>
              <a:rPr lang="en-US" sz="2400" b="1" dirty="0" smtClean="0">
                <a:solidFill>
                  <a:srgbClr val="FFCC00"/>
                </a:solidFill>
                <a:effectLst/>
              </a:rPr>
              <a:t>Deists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>
                <a:effectLst/>
              </a:rPr>
              <a:t>God becomes the clockmaker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>
                <a:effectLst/>
              </a:rPr>
              <a:t>Universe is a machine with true laws (Newton)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>
                <a:effectLst/>
              </a:rPr>
              <a:t>God made it and then let it </a:t>
            </a:r>
            <a:r>
              <a:rPr lang="en-US" b="1" dirty="0" smtClean="0">
                <a:effectLst/>
              </a:rPr>
              <a:t>run</a:t>
            </a:r>
            <a:endParaRPr lang="en-US" b="1" dirty="0">
              <a:effectLst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>
                <a:effectLst/>
              </a:rPr>
              <a:t>This shift </a:t>
            </a:r>
            <a:r>
              <a:rPr lang="en-US" b="1" dirty="0" smtClean="0">
                <a:effectLst/>
              </a:rPr>
              <a:t>allows </a:t>
            </a:r>
            <a:r>
              <a:rPr lang="en-US" b="1" dirty="0">
                <a:effectLst/>
              </a:rPr>
              <a:t>the scientists to be right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>
                <a:effectLst/>
              </a:rPr>
              <a:t>Personally it allows for an explanation as to what bad things happen to good </a:t>
            </a:r>
            <a:r>
              <a:rPr lang="en-US" b="1" dirty="0" smtClean="0">
                <a:effectLst/>
              </a:rPr>
              <a:t>people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b="1" dirty="0" smtClean="0">
              <a:effectLst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3358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198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Common Words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81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05000" y="990600"/>
            <a:ext cx="5638800" cy="501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effectLst/>
                <a:latin typeface="Perpetua" panose="02020502060401020303" pitchFamily="18" charset="0"/>
                <a:ea typeface="ＭＳ Ｐゴシック" panose="020B0600070205080204" pitchFamily="34" charset="-128"/>
              </a:rPr>
              <a:t>Progress</a:t>
            </a:r>
            <a:endParaRPr lang="en-US" altLang="en-US" sz="1200" smtClean="0"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effectLst/>
                <a:latin typeface="Perpetua" panose="02020502060401020303" pitchFamily="18" charset="0"/>
                <a:ea typeface="ＭＳ Ｐゴシック" panose="020B0600070205080204" pitchFamily="34" charset="-128"/>
              </a:rPr>
              <a:t>Reason</a:t>
            </a:r>
            <a:endParaRPr lang="en-US" altLang="en-US" sz="1200" smtClean="0"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effectLst/>
                <a:latin typeface="Perpetua" panose="02020502060401020303" pitchFamily="18" charset="0"/>
                <a:ea typeface="ＭＳ Ｐゴシック" panose="020B0600070205080204" pitchFamily="34" charset="-128"/>
              </a:rPr>
              <a:t>State of Nature</a:t>
            </a:r>
            <a:endParaRPr lang="en-US" altLang="en-US" sz="1200" smtClean="0"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effectLst/>
                <a:latin typeface="Perpetua" panose="02020502060401020303" pitchFamily="18" charset="0"/>
                <a:ea typeface="ＭＳ Ｐゴシック" panose="020B0600070205080204" pitchFamily="34" charset="-128"/>
              </a:rPr>
              <a:t>Equality</a:t>
            </a:r>
            <a:endParaRPr lang="en-US" altLang="en-US" sz="1200" smtClean="0"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effectLst/>
                <a:latin typeface="Perpetua" panose="02020502060401020303" pitchFamily="18" charset="0"/>
                <a:ea typeface="ＭＳ Ｐゴシック" panose="020B0600070205080204" pitchFamily="34" charset="-128"/>
              </a:rPr>
              <a:t>Natural Law</a:t>
            </a:r>
            <a:endParaRPr lang="en-US" altLang="en-US" sz="1200" smtClean="0"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effectLst/>
                <a:latin typeface="Perpetua" panose="02020502060401020303" pitchFamily="18" charset="0"/>
                <a:ea typeface="ＭＳ Ｐゴシック" panose="020B0600070205080204" pitchFamily="34" charset="-128"/>
              </a:rPr>
              <a:t>Government</a:t>
            </a:r>
            <a:endParaRPr lang="en-US" altLang="en-US" sz="1200" smtClean="0"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effectLst/>
                <a:latin typeface="Perpetua" panose="02020502060401020303" pitchFamily="18" charset="0"/>
                <a:ea typeface="ＭＳ Ｐゴシック" panose="020B0600070205080204" pitchFamily="34" charset="-128"/>
              </a:rPr>
              <a:t>Sovereignty</a:t>
            </a:r>
            <a:endParaRPr lang="en-US" altLang="en-US" sz="1200" smtClean="0"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effectLst/>
                <a:latin typeface="Perpetua" panose="02020502060401020303" pitchFamily="18" charset="0"/>
                <a:ea typeface="ＭＳ Ｐゴシック" panose="020B0600070205080204" pitchFamily="34" charset="-128"/>
              </a:rPr>
              <a:t>Covenant</a:t>
            </a:r>
            <a:endParaRPr lang="en-US" altLang="en-US" sz="1200" smtClean="0"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effectLst/>
                <a:latin typeface="Perpetua" panose="02020502060401020303" pitchFamily="18" charset="0"/>
                <a:ea typeface="ＭＳ Ｐゴシック" panose="020B0600070205080204" pitchFamily="34" charset="-128"/>
              </a:rPr>
              <a:t>Social Contract</a:t>
            </a:r>
            <a:endParaRPr lang="en-US" altLang="en-US" sz="1200" smtClean="0"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effectLst/>
                <a:latin typeface="Perpetua" panose="02020502060401020303" pitchFamily="18" charset="0"/>
                <a:ea typeface="ＭＳ Ｐゴシック" panose="020B0600070205080204" pitchFamily="34" charset="-128"/>
              </a:rPr>
              <a:t>Civil Society</a:t>
            </a:r>
            <a:endParaRPr lang="en-US" altLang="en-US" sz="3600" smtClean="0"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033882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cap="none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Machiavelli, </a:t>
            </a:r>
            <a:r>
              <a:rPr lang="en-US" altLang="en-US" sz="3200" cap="none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Hobbes, Montesquieu</a:t>
            </a:r>
            <a:r>
              <a:rPr lang="en-US" altLang="en-US" sz="3200" cap="none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, Voltaire &amp; Rousseau discussion questions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41020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500" b="1" dirty="0">
                <a:ea typeface="ＭＳ Ｐゴシック" panose="020B0600070205080204" pitchFamily="34" charset="-128"/>
              </a:rPr>
              <a:t>1. Explain the key points made by Machiavelli and attempted to define the word Machiavellianism.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500" b="1" dirty="0">
                <a:ea typeface="ＭＳ Ｐゴシック" panose="020B0600070205080204" pitchFamily="34" charset="-128"/>
              </a:rPr>
              <a:t>2. Discuss how the works of Thomas Hobbes built on the world-view of Machiavelli and Early Modern European politics.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500" b="1" dirty="0">
                <a:ea typeface="ＭＳ Ｐゴシック" panose="020B0600070205080204" pitchFamily="34" charset="-128"/>
              </a:rPr>
              <a:t>3. Explain Montesquieu’s views on government.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500" b="1" dirty="0">
                <a:ea typeface="ＭＳ Ｐゴシック" panose="020B0600070205080204" pitchFamily="34" charset="-128"/>
              </a:rPr>
              <a:t>4. To what extent are Voltaire’s arguments on tolerance in line with the ideas of the Philosophes?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500" b="1" dirty="0">
                <a:ea typeface="ＭＳ Ｐゴシック" panose="020B0600070205080204" pitchFamily="34" charset="-128"/>
              </a:rPr>
              <a:t>5. Explain Rousseau’s thoughts on the social </a:t>
            </a:r>
            <a:r>
              <a:rPr lang="en-US" altLang="en-US" sz="2500" b="1" dirty="0" smtClean="0">
                <a:ea typeface="ＭＳ Ｐゴシック" panose="020B0600070205080204" pitchFamily="34" charset="-128"/>
              </a:rPr>
              <a:t>contract.</a:t>
            </a:r>
            <a:endParaRPr lang="en-US" altLang="en-US" sz="2500" b="1" dirty="0">
              <a:ea typeface="ＭＳ Ｐゴシック" panose="020B0600070205080204" pitchFamily="34" charset="-128"/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500" b="1" dirty="0">
                <a:ea typeface="ＭＳ Ｐゴシック" panose="020B0600070205080204" pitchFamily="34" charset="-128"/>
              </a:rPr>
              <a:t>6. Outline the development of political thought in Europe based on the events discussed in the introductory lecture in the form of illustration.</a:t>
            </a:r>
            <a:endParaRPr lang="en-US" altLang="en-US" sz="2500" b="1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58306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28600"/>
            <a:ext cx="2590800" cy="25908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0"/>
            <a:ext cx="776605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Machiavelli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6781800" cy="58674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200" b="1" dirty="0" smtClean="0">
                <a:ea typeface="ＭＳ Ｐゴシック" panose="020B0600070205080204" pitchFamily="34" charset="-128"/>
              </a:rPr>
              <a:t>What is different about Machiavelli?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200" b="1" dirty="0" smtClean="0">
                <a:ea typeface="ＭＳ Ｐゴシック" panose="020B0600070205080204" pitchFamily="34" charset="-128"/>
              </a:rPr>
              <a:t>Write </a:t>
            </a:r>
            <a:r>
              <a:rPr lang="en-US" altLang="en-US" sz="2200" b="1" dirty="0">
                <a:ea typeface="ＭＳ Ｐゴシック" panose="020B0600070205080204" pitchFamily="34" charset="-128"/>
              </a:rPr>
              <a:t>Machiavelli’s thesis…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200" b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Machiavelli’s </a:t>
            </a:r>
            <a:r>
              <a:rPr lang="en-US" altLang="en-US" sz="22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strategy to obtain and maintain power is made of many different steps </a:t>
            </a:r>
            <a:endParaRPr lang="en-US" altLang="en-US" sz="2200" b="1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such </a:t>
            </a:r>
            <a:r>
              <a:rPr lang="en-US" altLang="en-US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as being loved by the people, but also feared; 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understanding </a:t>
            </a:r>
            <a:r>
              <a:rPr lang="en-US" altLang="en-US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the people; </a:t>
            </a:r>
            <a:endParaRPr lang="en-US" altLang="en-US" sz="2000" b="1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possess </a:t>
            </a:r>
            <a:r>
              <a:rPr lang="en-US" altLang="en-US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good qualities, or at least pretend they do</a:t>
            </a:r>
            <a:r>
              <a:rPr lang="en-US" altLang="en-US" sz="2000" b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.</a:t>
            </a:r>
            <a:endParaRPr lang="en-US" altLang="en-US" sz="2000" b="1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2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ends justifies the means…. What does this mean?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Where there is no court of appeal the end is all that counts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If the necessity arises he should know how to follow evil AND safer to be feared than be loved (ungrateful, fickle, and deceitful) – the threat of security will always win over love</a:t>
            </a:r>
          </a:p>
        </p:txBody>
      </p:sp>
    </p:spTree>
    <p:extLst>
      <p:ext uri="{BB962C8B-B14F-4D97-AF65-F5344CB8AC3E}">
        <p14:creationId xmlns:p14="http://schemas.microsoft.com/office/powerpoint/2010/main" val="335254377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0" r="16955"/>
          <a:stretch/>
        </p:blipFill>
        <p:spPr>
          <a:xfrm>
            <a:off x="6477000" y="1676400"/>
            <a:ext cx="2514690" cy="26670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0"/>
            <a:ext cx="776605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Thomas Hobbes</a:t>
            </a:r>
            <a:endParaRPr lang="en-US" altLang="en-US" dirty="0" smtClean="0">
              <a:solidFill>
                <a:schemeClr val="accent6">
                  <a:lumMod val="40000"/>
                  <a:lumOff val="6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6629400" cy="59436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ea typeface="ＭＳ Ｐゴシック" panose="020B0600070205080204" pitchFamily="34" charset="-128"/>
              </a:rPr>
              <a:t>During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Hobbes lifetime, political events in England were difficult and 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turbulent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900" b="1" dirty="0" smtClean="0">
                <a:ea typeface="ＭＳ Ｐゴシック" panose="020B0600070205080204" pitchFamily="34" charset="-128"/>
              </a:rPr>
              <a:t>Civil </a:t>
            </a:r>
            <a:r>
              <a:rPr lang="en-US" altLang="en-US" sz="2900" b="1" dirty="0">
                <a:ea typeface="ＭＳ Ｐゴシック" panose="020B0600070205080204" pitchFamily="34" charset="-128"/>
              </a:rPr>
              <a:t>Wars of 1642-46 and 1648-51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Hobbes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felt forced to leave the country (sent away –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exiled)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for his personal safety, and lived in France from 1640 to 1651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600" b="1" dirty="0" smtClean="0">
                <a:ea typeface="ＭＳ Ｐゴシック" panose="020B0600070205080204" pitchFamily="34" charset="-128"/>
              </a:rPr>
              <a:t>Wrote </a:t>
            </a:r>
            <a:r>
              <a:rPr lang="en-US" altLang="en-US" sz="2600" b="1" i="1" dirty="0">
                <a:ea typeface="ＭＳ Ｐゴシック" panose="020B0600070205080204" pitchFamily="34" charset="-128"/>
              </a:rPr>
              <a:t>Leviathan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 while in exile and published in 1651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Even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after the monarchy was restored in 1660, Hobbes's security was not certain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Hobbes's </a:t>
            </a:r>
            <a:r>
              <a:rPr lang="en-US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greatest fear was social and political chaos - and he had ample opportunity both to observe it and to suffer its effects</a:t>
            </a:r>
            <a:r>
              <a:rPr lang="en-US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.</a:t>
            </a:r>
            <a:endParaRPr lang="en-US" altLang="en-US" sz="3200" b="1" dirty="0">
              <a:solidFill>
                <a:schemeClr val="accent6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14929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1" b="2325"/>
          <a:stretch>
            <a:fillRect/>
          </a:stretch>
        </p:blipFill>
        <p:spPr bwMode="auto">
          <a:xfrm>
            <a:off x="6630988" y="1219200"/>
            <a:ext cx="24368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0"/>
            <a:ext cx="776605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Baron de Montesquieu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6629400" cy="57150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Thought Britain was the best-run country on earth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600" b="1" dirty="0" smtClean="0">
                <a:ea typeface="ＭＳ Ｐゴシック" panose="020B0600070205080204" pitchFamily="34" charset="-128"/>
              </a:rPr>
              <a:t>King/Queen had executive power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600" b="1" dirty="0" smtClean="0">
                <a:ea typeface="ＭＳ Ｐゴシック" panose="020B0600070205080204" pitchFamily="34" charset="-128"/>
              </a:rPr>
              <a:t>Parliament had legislative power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600" b="1" dirty="0" smtClean="0">
                <a:ea typeface="ＭＳ Ｐゴシック" panose="020B0600070205080204" pitchFamily="34" charset="-128"/>
              </a:rPr>
              <a:t>Courts had judicial power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All worked in concert – well-balanced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Came up with the idea of checks and balances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One branch of government doesn't</a:t>
            </a:r>
            <a:r>
              <a:rPr lang="en-US" altLang="ja-JP" sz="2800" b="1" dirty="0" smtClean="0"/>
              <a:t> have too much power – is </a:t>
            </a:r>
            <a:r>
              <a:rPr lang="ja-JP" altLang="en-US" sz="2800" b="1" dirty="0" smtClean="0"/>
              <a:t>“</a:t>
            </a:r>
            <a:r>
              <a:rPr lang="en-US" altLang="ja-JP" sz="2800" b="1" dirty="0" smtClean="0"/>
              <a:t>checked</a:t>
            </a:r>
            <a:r>
              <a:rPr lang="ja-JP" altLang="en-US" sz="2800" b="1" dirty="0" smtClean="0"/>
              <a:t>”</a:t>
            </a:r>
            <a:r>
              <a:rPr lang="en-US" altLang="ja-JP" sz="2800" b="1" dirty="0" smtClean="0"/>
              <a:t> by another branch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Basis of United States Constitution</a:t>
            </a:r>
          </a:p>
        </p:txBody>
      </p:sp>
    </p:spTree>
    <p:extLst>
      <p:ext uri="{BB962C8B-B14F-4D97-AF65-F5344CB8AC3E}">
        <p14:creationId xmlns:p14="http://schemas.microsoft.com/office/powerpoint/2010/main" val="116258717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363" y="1374775"/>
            <a:ext cx="2814637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26988"/>
            <a:ext cx="7766050" cy="1327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Rousseau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6400800" cy="55626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Believed civilization corrupted people</a:t>
            </a:r>
            <a:r>
              <a:rPr lang="ja-JP" altLang="en-US" sz="2800" b="1" dirty="0" smtClean="0"/>
              <a:t>’</a:t>
            </a:r>
            <a:r>
              <a:rPr lang="en-US" altLang="ja-JP" sz="2800" b="1" dirty="0" smtClean="0"/>
              <a:t>s natural goodness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The only good government is when people give up rights for the common good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His social contract was between people working together to create democracy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Similar to Locke, except Rousseau believed that all people were equal and wanted to abolish all noble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titles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Eventually he is exiled for his radical ideas and spends the rest of his life moving from one refuge to another</a:t>
            </a:r>
            <a:endParaRPr lang="en-US" altLang="en-US" sz="2800" b="1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012090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8384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8"/>
            <a:ext cx="7764463" cy="1116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Voltaire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6324600" cy="5257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Most famous of the French philosophers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Used satire to make fun of </a:t>
            </a:r>
            <a:r>
              <a:rPr lang="ja-JP" altLang="en-US" sz="2800" b="1" dirty="0" smtClean="0"/>
              <a:t>“</a:t>
            </a:r>
            <a:r>
              <a:rPr lang="en-US" altLang="ja-JP" sz="2800" b="1" dirty="0" smtClean="0"/>
              <a:t>important</a:t>
            </a:r>
            <a:r>
              <a:rPr lang="ja-JP" altLang="en-US" sz="2800" b="1" dirty="0" smtClean="0"/>
              <a:t>”</a:t>
            </a:r>
            <a:r>
              <a:rPr lang="en-US" altLang="ja-JP" sz="2800" b="1" dirty="0" smtClean="0"/>
              <a:t> people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Satire – use of irony, sarcasm or wit to attack folly or stupidity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Was exiled for a time and was sent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to jail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multiple times for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his sharp tongue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Quote: </a:t>
            </a:r>
            <a:r>
              <a:rPr lang="ja-JP" altLang="en-US" sz="2800" b="1" dirty="0" smtClean="0"/>
              <a:t>“</a:t>
            </a:r>
            <a:r>
              <a:rPr lang="en-US" altLang="ja-JP" sz="2800" b="1" dirty="0" smtClean="0"/>
              <a:t>I do not agree with a word you say, but I will defend to the death your right to say it</a:t>
            </a:r>
            <a:r>
              <a:rPr lang="ja-JP" altLang="en-US" sz="2800" b="1" dirty="0" smtClean="0"/>
              <a:t>”</a:t>
            </a:r>
            <a:r>
              <a:rPr lang="en-US" altLang="ja-JP" sz="2800" b="1" dirty="0" smtClean="0"/>
              <a:t> (didn't really say this)</a:t>
            </a:r>
            <a:endParaRPr lang="en-US" altLang="en-US" sz="2800" b="1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38058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roman_empire_under_hadrian_116_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07" y="990600"/>
            <a:ext cx="930414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 Roman Empire</a:t>
            </a:r>
            <a:endParaRPr lang="en-US" sz="3200" b="1" dirty="0">
              <a:solidFill>
                <a:srgbClr val="C0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0859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FC25CD3-0926-4AB0-9461-BC4BD243A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Side effects of the fall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D607277-0839-4E3C-9878-EC70F70B5D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943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Progress went backwards </a:t>
            </a:r>
            <a:r>
              <a:rPr lang="en-US" altLang="en-US" sz="30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 people could see the old work but could not recreate it</a:t>
            </a:r>
            <a:endParaRPr lang="en-US" altLang="en-US" sz="3000" b="1" dirty="0">
              <a:solidFill>
                <a:srgbClr val="0070C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General size and skill of life decreases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Trade disruption; loss of common currency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Decline of cities: population shifts out to regressive, agrarian society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Decline of arts and learning; loss of a common language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All this leads to a major, </a:t>
            </a:r>
            <a:r>
              <a:rPr lang="en-US" altLang="en-US" sz="3000" b="1" dirty="0" err="1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disunifying</a:t>
            </a:r>
            <a:r>
              <a:rPr lang="en-US" altLang="en-US" sz="30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void </a:t>
            </a:r>
            <a:r>
              <a:rPr lang="en-US" altLang="en-US" sz="30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 eventually this is filled by Christianity, socially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Politically there’s still a gap, which makes life very dangerous and leads to power for those who can fight </a:t>
            </a:r>
            <a:r>
              <a:rPr lang="en-US" altLang="en-US" sz="26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 rigid hierarchy</a:t>
            </a:r>
            <a:endParaRPr lang="en-US" altLang="en-US" sz="2600" b="1" dirty="0">
              <a:solidFill>
                <a:srgbClr val="7030A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457200"/>
            <a:ext cx="91313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3376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>
                <a:solidFill>
                  <a:srgbClr val="C02500"/>
                </a:solidFill>
                <a:latin typeface="Georgia" pitchFamily="18" charset="0"/>
                <a:ea typeface="ＭＳ Ｐゴシック" pitchFamily="34" charset="-128"/>
              </a:rPr>
              <a:t>Feudalism</a:t>
            </a:r>
          </a:p>
        </p:txBody>
      </p:sp>
      <p:sp>
        <p:nvSpPr>
          <p:cNvPr id="86019" name="TextBox 1"/>
          <p:cNvSpPr txBox="1">
            <a:spLocks noChangeArrowheads="1"/>
          </p:cNvSpPr>
          <p:nvPr/>
        </p:nvSpPr>
        <p:spPr bwMode="auto">
          <a:xfrm>
            <a:off x="0" y="914400"/>
            <a:ext cx="434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What feudalism is supposed to look like</a:t>
            </a:r>
          </a:p>
        </p:txBody>
      </p:sp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4343400" y="190500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What feudalism really looked like</a:t>
            </a:r>
          </a:p>
        </p:txBody>
      </p:sp>
      <p:pic>
        <p:nvPicPr>
          <p:cNvPr id="86021" name="Picture 6" descr="church_hierarch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8862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2" descr="subfeu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362200"/>
            <a:ext cx="49164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27169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AC6E132E-6820-4D61-BC56-75850924D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4400" b="1" u="sng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Part II:</a:t>
            </a:r>
            <a:r>
              <a:rPr lang="en-US" altLang="en-US" sz="4400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44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Over the next several hundred years Europe and Latin America, once Europeans made contact, were in a constant struggle over the social and political rights of the class constructs since the fall of Rome.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E1B9F9AC-135A-46C9-AA01-D00077D91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599" cy="8382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C025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Renaissance 1304-1588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CA09FCD2-1612-499E-A6A8-70C15C3ED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169988"/>
            <a:ext cx="4075113" cy="5545137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Begins in Italy</a:t>
            </a:r>
          </a:p>
          <a:p>
            <a:r>
              <a:rPr lang="en-US" altLang="en-US" sz="2800" b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Marked by study of classics and move from god-centric to people-centric view of things know as humanism.</a:t>
            </a:r>
          </a:p>
          <a:p>
            <a:pPr lvl="1"/>
            <a:r>
              <a:rPr lang="en-US" altLang="en-US" sz="2400" b="1" dirty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This did NOT mean a loss of religion</a:t>
            </a:r>
          </a:p>
          <a:p>
            <a:r>
              <a:rPr lang="en-US" altLang="en-US" sz="2800" b="1" dirty="0">
                <a:solidFill>
                  <a:srgbClr val="0066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New focus on scholasticism and the individual </a:t>
            </a:r>
          </a:p>
        </p:txBody>
      </p:sp>
      <p:pic>
        <p:nvPicPr>
          <p:cNvPr id="45059" name="Picture 3" descr="renaissance italy.jpg">
            <a:extLst>
              <a:ext uri="{FF2B5EF4-FFF2-40B4-BE49-F238E27FC236}">
                <a16:creationId xmlns:a16="http://schemas.microsoft.com/office/drawing/2014/main" id="{47DE9AFA-94FE-4F66-A8B0-513E320F8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160463"/>
            <a:ext cx="45354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2009</Words>
  <Application>Microsoft Office PowerPoint</Application>
  <PresentationFormat>On-screen Show (4:3)</PresentationFormat>
  <Paragraphs>197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MS PGothic</vt:lpstr>
      <vt:lpstr>Arial</vt:lpstr>
      <vt:lpstr>Bookman Old Style</vt:lpstr>
      <vt:lpstr>Calibri</vt:lpstr>
      <vt:lpstr>Calibri Light</vt:lpstr>
      <vt:lpstr>Georgia</vt:lpstr>
      <vt:lpstr>Perpetua</vt:lpstr>
      <vt:lpstr>Rockwell</vt:lpstr>
      <vt:lpstr>Verdana</vt:lpstr>
      <vt:lpstr>Wingdings</vt:lpstr>
      <vt:lpstr>Wingdings 2</vt:lpstr>
      <vt:lpstr>Wingdings 3</vt:lpstr>
      <vt:lpstr>Office Theme</vt:lpstr>
      <vt:lpstr>1_Office Theme</vt:lpstr>
      <vt:lpstr>Aspect</vt:lpstr>
      <vt:lpstr>Damask</vt:lpstr>
      <vt:lpstr>The makings of modern Europe &amp; Latin America</vt:lpstr>
      <vt:lpstr>Thesis</vt:lpstr>
      <vt:lpstr>Part I: The turmoil caused with the fall of Rome led to a rigid hierarchical social system in which peasants routinely gave up multiple freedoms to be protected by the upper classes </vt:lpstr>
      <vt:lpstr>PowerPoint Presentation</vt:lpstr>
      <vt:lpstr>Side effects of the fall</vt:lpstr>
      <vt:lpstr>PowerPoint Presentation</vt:lpstr>
      <vt:lpstr>Feudalism</vt:lpstr>
      <vt:lpstr>Part II: Over the next several hundred years Europe and Latin America, once Europeans made contact, were in a constant struggle over the social and political rights of the class constructs since the fall of Rome.</vt:lpstr>
      <vt:lpstr>Renaissance 1304-1588</vt:lpstr>
      <vt:lpstr>Renaissance Art</vt:lpstr>
      <vt:lpstr>PowerPoint Presentation</vt:lpstr>
      <vt:lpstr>PowerPoint Presentation</vt:lpstr>
      <vt:lpstr>PowerPoint Presentation</vt:lpstr>
      <vt:lpstr>Printing</vt:lpstr>
      <vt:lpstr>PowerPoint Presentation</vt:lpstr>
      <vt:lpstr>PowerPoint Presentation</vt:lpstr>
      <vt:lpstr>Spain &amp; Portugal in the New World</vt:lpstr>
      <vt:lpstr>Part III: This manifested itself in a number of failed conflicts, which saw little gain for almost all social classes, but slowly eroded the system. </vt:lpstr>
      <vt:lpstr>Sides in the Thirty Years War  &amp; 2nd Great Northern War</vt:lpstr>
      <vt:lpstr>The English Civil War (ECW)</vt:lpstr>
      <vt:lpstr>Impact of Thirty Years War &amp; ECW</vt:lpstr>
      <vt:lpstr>Absolutism: Louis XIV of France &amp; Peter the Great of Russia</vt:lpstr>
      <vt:lpstr>Tupac Amaru &amp; other failed attempts</vt:lpstr>
      <vt:lpstr>Tupac Amaru &amp; other failed attempts</vt:lpstr>
      <vt:lpstr>Gender &amp; Power Jigsaw</vt:lpstr>
      <vt:lpstr>Part IV: The final manifestation of such was the beginning of free, modern social thought, constructs, and norms: the Enlightenment. </vt:lpstr>
      <vt:lpstr>PowerPoint Presentation</vt:lpstr>
      <vt:lpstr>The Enlightenment</vt:lpstr>
      <vt:lpstr>What does “The Enlightenment” mean?</vt:lpstr>
      <vt:lpstr>The Philosophes</vt:lpstr>
      <vt:lpstr>Philosophes’ ideas</vt:lpstr>
      <vt:lpstr>Philosophes’ ideas</vt:lpstr>
      <vt:lpstr>Common Words</vt:lpstr>
      <vt:lpstr>Machiavelli, Hobbes, Montesquieu, Voltaire &amp; Rousseau discussion questions</vt:lpstr>
      <vt:lpstr>Machiavelli</vt:lpstr>
      <vt:lpstr>Thomas Hobbes</vt:lpstr>
      <vt:lpstr>Baron de Montesquieu</vt:lpstr>
      <vt:lpstr>Rousseau</vt:lpstr>
      <vt:lpstr>Voltaire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makings of the Western World</dc:title>
  <dc:creator>Paul Doran</dc:creator>
  <cp:lastModifiedBy>Maners, Allison SHS Staff</cp:lastModifiedBy>
  <cp:revision>135</cp:revision>
  <cp:lastPrinted>2019-09-10T16:07:58Z</cp:lastPrinted>
  <dcterms:created xsi:type="dcterms:W3CDTF">2008-09-09T14:31:28Z</dcterms:created>
  <dcterms:modified xsi:type="dcterms:W3CDTF">2019-09-13T18:17:07Z</dcterms:modified>
</cp:coreProperties>
</file>