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90" r:id="rId3"/>
    <p:sldId id="292" r:id="rId4"/>
    <p:sldId id="342" r:id="rId5"/>
    <p:sldId id="355" r:id="rId6"/>
    <p:sldId id="356" r:id="rId7"/>
    <p:sldId id="331" r:id="rId8"/>
    <p:sldId id="280" r:id="rId9"/>
    <p:sldId id="282" r:id="rId10"/>
    <p:sldId id="333" r:id="rId11"/>
    <p:sldId id="309" r:id="rId12"/>
    <p:sldId id="310" r:id="rId13"/>
    <p:sldId id="334" r:id="rId14"/>
    <p:sldId id="335" r:id="rId15"/>
    <p:sldId id="336" r:id="rId16"/>
    <p:sldId id="337" r:id="rId17"/>
    <p:sldId id="297" r:id="rId18"/>
    <p:sldId id="298" r:id="rId19"/>
    <p:sldId id="299" r:id="rId20"/>
    <p:sldId id="339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3453D68-74BC-4E20-A698-21B61A2747D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6DAA7FF-A258-4A02-885B-630DAFDB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3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B8AC6CE-D332-492A-A98D-80BA0BFCB33F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3FE9C49-CD34-4BE7-B7A5-88D9A040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00619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52857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1849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9923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9427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8956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4193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4053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4679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4727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8492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2858-9E2A-4A1A-971E-430952ECA89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775C-3480-4331-A55B-D1E85938C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5791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 successful Industrial Revolution is a revolution categorized by five separate factors –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Entrepreneurs</a:t>
            </a:r>
            <a:r>
              <a:rPr lang="en-US" dirty="0" smtClean="0"/>
              <a:t>: You have to have people who want to take the risk of starting a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Supply of Capital</a:t>
            </a:r>
            <a:r>
              <a:rPr lang="en-US" dirty="0" smtClean="0"/>
              <a:t>: In order to create, and run a business you must have capital (this is partially where the term you have to have money to make money comes from)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Resources</a:t>
            </a:r>
            <a:r>
              <a:rPr lang="en-US" dirty="0" smtClean="0"/>
              <a:t>: You must have some kind of resource (mineral, agricultural, etc…) in order to produce something (this has obviously changed but you still need resources)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Government</a:t>
            </a:r>
            <a:r>
              <a:rPr lang="en-US" dirty="0" smtClean="0"/>
              <a:t>: You have to have a government who is willing to let an entrepreneur start and run a company, this is not always the case (we will get to this later)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Market</a:t>
            </a:r>
            <a:r>
              <a:rPr lang="en-US" dirty="0" smtClean="0"/>
              <a:t>: In order to successfully create large companies they have to produce something that is either needed or desired, in other words you must have a market to sell your goods 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3476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Key Aspects of an Industrial Revolution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3507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838200"/>
            <a:ext cx="9163050" cy="6019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Unions emerge </a:t>
            </a:r>
            <a:r>
              <a:rPr lang="en-US" sz="4000" b="1" dirty="0" smtClean="0"/>
              <a:t>–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Major thing to come out of early trade unions (around 1800) is that they were </a:t>
            </a:r>
            <a:r>
              <a:rPr lang="en-US" b="1" dirty="0" smtClean="0">
                <a:solidFill>
                  <a:srgbClr val="FF0000"/>
                </a:solidFill>
              </a:rPr>
              <a:t>met with hostility </a:t>
            </a:r>
            <a:r>
              <a:rPr lang="en-US" b="1" dirty="0" smtClean="0"/>
              <a:t>from both businesses and the government and growth was slow</a:t>
            </a:r>
          </a:p>
          <a:p>
            <a:pPr>
              <a:lnSpc>
                <a:spcPct val="80000"/>
              </a:lnSpc>
            </a:pPr>
            <a:r>
              <a:rPr lang="en-US" sz="3600" b="1" dirty="0" smtClean="0"/>
              <a:t>By 1900 over 2 million workers unionized in England </a:t>
            </a:r>
          </a:p>
          <a:p>
            <a:pPr>
              <a:lnSpc>
                <a:spcPct val="80000"/>
              </a:lnSpc>
            </a:pPr>
            <a:r>
              <a:rPr lang="en-US" sz="3600" b="1" dirty="0" smtClean="0"/>
              <a:t>Unions existed for both men and women</a:t>
            </a:r>
          </a:p>
          <a:p>
            <a:pPr lvl="1">
              <a:lnSpc>
                <a:spcPct val="80000"/>
              </a:lnSpc>
            </a:pPr>
            <a:r>
              <a:rPr lang="en-US" sz="3200" b="1" dirty="0" smtClean="0"/>
              <a:t>All heavily influenced by Socialism, which we will get to </a:t>
            </a:r>
          </a:p>
          <a:p>
            <a:pPr>
              <a:lnSpc>
                <a:spcPct val="80000"/>
              </a:lnSpc>
            </a:pPr>
            <a:r>
              <a:rPr lang="en-US" sz="3600" b="1" dirty="0" smtClean="0"/>
              <a:t>Unions inspired by Socialism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9050" y="152400"/>
            <a:ext cx="923925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– Working Conditions Improve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8609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4400" b="1" dirty="0" smtClean="0"/>
              <a:t>1802-1819 – England limits what children can do in workplace, children under 9 were not allowed to work</a:t>
            </a:r>
          </a:p>
          <a:p>
            <a:r>
              <a:rPr lang="en-US" altLang="en-US" sz="4400" b="1" dirty="0" smtClean="0"/>
              <a:t>1830s </a:t>
            </a:r>
            <a:r>
              <a:rPr lang="en-US" altLang="en-US" sz="4400" b="1" dirty="0"/>
              <a:t>– Parliament starts to investigate child labor issues in mines </a:t>
            </a:r>
            <a:endParaRPr lang="en-US" altLang="en-US" sz="4400" b="1" dirty="0" smtClean="0"/>
          </a:p>
          <a:p>
            <a:r>
              <a:rPr lang="en-US" altLang="en-US" sz="4000" b="1" dirty="0" smtClean="0">
                <a:solidFill>
                  <a:srgbClr val="FF0000"/>
                </a:solidFill>
              </a:rPr>
              <a:t>Factory </a:t>
            </a:r>
            <a:r>
              <a:rPr lang="en-US" altLang="en-US" sz="4000" b="1" dirty="0">
                <a:solidFill>
                  <a:srgbClr val="FF0000"/>
                </a:solidFill>
              </a:rPr>
              <a:t>Act of 1832</a:t>
            </a:r>
            <a:r>
              <a:rPr lang="en-US" altLang="en-US" sz="4000" b="1" dirty="0"/>
              <a:t> </a:t>
            </a:r>
          </a:p>
          <a:p>
            <a:r>
              <a:rPr lang="en-US" altLang="en-US" sz="4400" b="1" dirty="0"/>
              <a:t>1842 – Women and children </a:t>
            </a:r>
            <a:r>
              <a:rPr lang="en-US" altLang="en-US" sz="4400" b="1" dirty="0" smtClean="0"/>
              <a:t>under 10 could </a:t>
            </a:r>
            <a:r>
              <a:rPr lang="en-US" altLang="en-US" sz="4400" b="1" dirty="0"/>
              <a:t>no longer work in mines</a:t>
            </a:r>
          </a:p>
          <a:p>
            <a:r>
              <a:rPr lang="en-US" altLang="en-US" sz="4400" b="1" dirty="0">
                <a:solidFill>
                  <a:srgbClr val="FF0000"/>
                </a:solidFill>
              </a:rPr>
              <a:t>Ten Hours Act of 1847 </a:t>
            </a:r>
            <a:r>
              <a:rPr lang="en-US" altLang="en-US" sz="4400" b="1" dirty="0"/>
              <a:t>limited women and children to working 10 hours a day in </a:t>
            </a:r>
            <a:r>
              <a:rPr lang="en-US" altLang="en-US" sz="4400" b="1" dirty="0" smtClean="0"/>
              <a:t>factories</a:t>
            </a:r>
          </a:p>
          <a:p>
            <a:endParaRPr lang="en-US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9050" y="0"/>
            <a:ext cx="923925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– Working Conditions Improve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1852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381000"/>
            <a:ext cx="9163050" cy="6477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</a:rPr>
              <a:t>Abolition of Slavery </a:t>
            </a:r>
            <a:r>
              <a:rPr lang="en-US" altLang="en-US" sz="4000" b="1" dirty="0"/>
              <a:t>– Slavery existed in British colonies (but not Britain itself) – abolished in the empire in </a:t>
            </a:r>
            <a:r>
              <a:rPr lang="en-US" altLang="en-US" sz="4000" b="1" dirty="0">
                <a:solidFill>
                  <a:srgbClr val="FF0000"/>
                </a:solidFill>
              </a:rPr>
              <a:t>1833</a:t>
            </a:r>
          </a:p>
          <a:p>
            <a:pPr lvl="1">
              <a:lnSpc>
                <a:spcPct val="80000"/>
              </a:lnSpc>
            </a:pPr>
            <a:r>
              <a:rPr lang="en-US" altLang="en-US" sz="3600" b="1" dirty="0"/>
              <a:t>Some were morally opposed to slavery, others opposed it because they saw it as a threat to industry</a:t>
            </a:r>
          </a:p>
          <a:p>
            <a:pPr>
              <a:lnSpc>
                <a:spcPct val="80000"/>
              </a:lnSpc>
            </a:pPr>
            <a:r>
              <a:rPr lang="en-US" altLang="en-US" sz="4000" b="1" dirty="0"/>
              <a:t>Women’s rights – often paid 1/3 of what men were paid</a:t>
            </a:r>
          </a:p>
          <a:p>
            <a:pPr lvl="1">
              <a:lnSpc>
                <a:spcPct val="80000"/>
              </a:lnSpc>
            </a:pPr>
            <a:r>
              <a:rPr lang="en-US" altLang="en-US" sz="3600" b="1" dirty="0"/>
              <a:t>Inspired by abolitionists’ work against slavery, women realized they could gain rights as well by protesting and </a:t>
            </a:r>
            <a:r>
              <a:rPr lang="en-US" altLang="en-US" sz="3600" b="1" dirty="0" smtClean="0"/>
              <a:t>striking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9050" y="0"/>
            <a:ext cx="923925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– Working Conditions Improve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1128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Reform Act of 1832 </a:t>
            </a:r>
            <a:r>
              <a:rPr lang="en-US" sz="4400" b="1" dirty="0" smtClean="0"/>
              <a:t>– 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/>
              <a:t>Disenfranchised 56 slums near factories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/>
              <a:t>Enfranchised 42 new towns and cities</a:t>
            </a:r>
          </a:p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Poor Law 1834 </a:t>
            </a:r>
            <a:r>
              <a:rPr lang="en-US" sz="4000" b="1" dirty="0" smtClean="0"/>
              <a:t>– 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/>
              <a:t>Attempted to help the poor and unemployed, made living conditions terrible so people would want to work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050" y="0"/>
            <a:ext cx="9239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– Working Conditions Improve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0930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381000"/>
            <a:ext cx="9163050" cy="6477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Emergence of police forces around 1830 in France/Britain 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/>
              <a:t>Also work as sanitation at times, clean up after drinking on the weekends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/>
              <a:t>Spreads very quickly to other locations as a way to maintain control over mass populations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050" y="0"/>
            <a:ext cx="923925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– Social Impacts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886200"/>
            <a:ext cx="3810000" cy="29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0720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6248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/>
              <a:t>Concept of </a:t>
            </a:r>
            <a:r>
              <a:rPr lang="en-US" sz="3600" b="1" dirty="0" smtClean="0">
                <a:solidFill>
                  <a:srgbClr val="FF0000"/>
                </a:solidFill>
              </a:rPr>
              <a:t>Mass Society</a:t>
            </a:r>
            <a:r>
              <a:rPr lang="en-US" sz="3600" b="1" dirty="0" smtClean="0"/>
              <a:t> emerges around 1870</a:t>
            </a:r>
          </a:p>
          <a:p>
            <a:pPr lvl="1">
              <a:lnSpc>
                <a:spcPct val="80000"/>
              </a:lnSpc>
            </a:pPr>
            <a:r>
              <a:rPr lang="en-US" sz="3200" b="1" dirty="0" smtClean="0"/>
              <a:t>Population increases in Europe from 1850-1910 from about 270 million to 460 million</a:t>
            </a:r>
          </a:p>
          <a:p>
            <a:pPr lvl="2">
              <a:lnSpc>
                <a:spcPct val="80000"/>
              </a:lnSpc>
            </a:pPr>
            <a:r>
              <a:rPr lang="en-US" sz="2800" b="1" dirty="0" smtClean="0"/>
              <a:t>Birth rate increases and death rate decreases = more people</a:t>
            </a:r>
          </a:p>
          <a:p>
            <a:pPr>
              <a:lnSpc>
                <a:spcPct val="80000"/>
              </a:lnSpc>
            </a:pPr>
            <a:r>
              <a:rPr lang="en-US" sz="3600" b="1" dirty="0" smtClean="0"/>
              <a:t>Mass </a:t>
            </a:r>
            <a:r>
              <a:rPr lang="en-US" sz="3600" b="1" dirty="0" smtClean="0">
                <a:solidFill>
                  <a:srgbClr val="FF0000"/>
                </a:solidFill>
              </a:rPr>
              <a:t>Emigration</a:t>
            </a:r>
            <a:r>
              <a:rPr lang="en-US" sz="3600" b="1" dirty="0" smtClean="0"/>
              <a:t> occurs</a:t>
            </a:r>
          </a:p>
          <a:p>
            <a:pPr lvl="1">
              <a:lnSpc>
                <a:spcPct val="80000"/>
              </a:lnSpc>
            </a:pPr>
            <a:r>
              <a:rPr lang="en-US" sz="3200" b="1" dirty="0" smtClean="0"/>
              <a:t>Between 1846 and 1932 about 60 million Europeans left Europe </a:t>
            </a:r>
          </a:p>
          <a:p>
            <a:pPr lvl="1">
              <a:lnSpc>
                <a:spcPct val="80000"/>
              </a:lnSpc>
            </a:pPr>
            <a:r>
              <a:rPr lang="en-US" sz="3200" b="1" dirty="0" smtClean="0"/>
              <a:t>Millions moved from country side to cities within Europe </a:t>
            </a:r>
          </a:p>
          <a:p>
            <a:pPr lvl="2">
              <a:lnSpc>
                <a:spcPct val="80000"/>
              </a:lnSpc>
            </a:pPr>
            <a:r>
              <a:rPr lang="en-US" sz="2800" b="1" dirty="0" smtClean="0"/>
              <a:t>For example between 1800 &amp; 1900 London grew from 960K to 6.5 million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050" y="0"/>
            <a:ext cx="9239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– Social Impacts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4002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6172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Public Health Act of 1875 </a:t>
            </a:r>
            <a:r>
              <a:rPr lang="en-US" b="1" dirty="0" smtClean="0"/>
              <a:t>– Prohibits the construction of buildings w/out running water and sewage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Sparks the construction of dams and reservoirs to get clean water to people</a:t>
            </a:r>
            <a:r>
              <a:rPr lang="en-US" b="1" dirty="0"/>
              <a:t> </a:t>
            </a:r>
            <a:r>
              <a:rPr lang="en-US" b="1" dirty="0" smtClean="0"/>
              <a:t>&amp; sewage removal </a:t>
            </a:r>
          </a:p>
          <a:p>
            <a:pPr lvl="1">
              <a:lnSpc>
                <a:spcPct val="80000"/>
              </a:lnSpc>
            </a:pPr>
            <a:r>
              <a:rPr lang="en-US" sz="3200" b="1" dirty="0" smtClean="0"/>
              <a:t>Sewage removal becomes the norm in the late 1860s</a:t>
            </a:r>
          </a:p>
          <a:p>
            <a:pPr lvl="1">
              <a:lnSpc>
                <a:spcPct val="80000"/>
              </a:lnSpc>
            </a:pPr>
            <a:r>
              <a:rPr lang="en-US" sz="3200" b="1" dirty="0" smtClean="0"/>
              <a:t>Much of the sewage is not properly removed, causes dirty lakes/rivers but helps in the cities 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The use of gas and eventually electric heaters becomes common in the mid-late 19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Shower becomes common in the 1880s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Cities are redesigned – Walls removed, roads widened </a:t>
            </a:r>
            <a:r>
              <a:rPr lang="en-US" dirty="0" smtClean="0"/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050" y="0"/>
            <a:ext cx="923925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– Living Conditions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683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" y="-15746"/>
            <a:ext cx="9125466" cy="472946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IR’s – Impact on European Economics</a:t>
            </a:r>
            <a:endParaRPr lang="en-US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6248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By the 1870s many of the foreign markets are saturated with goods</a:t>
            </a:r>
          </a:p>
          <a:p>
            <a:pPr lvl="1"/>
            <a:r>
              <a:rPr lang="en-US" b="1" dirty="0" smtClean="0"/>
              <a:t>From either their own nation or that have been imported from others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Nations begin to look inward to their own economies to develop larger market places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At this point European consumers are the richest in the world </a:t>
            </a:r>
          </a:p>
          <a:p>
            <a:pPr lvl="1"/>
            <a:r>
              <a:rPr lang="en-US" b="1" dirty="0" smtClean="0"/>
              <a:t>During the 1870s there is an increase in the average amount of money Europeans make </a:t>
            </a:r>
          </a:p>
          <a:p>
            <a:pPr lvl="1"/>
            <a:r>
              <a:rPr lang="en-US" b="1" dirty="0" smtClean="0"/>
              <a:t>As a result consumers in European nations have more money to spend on leisure goods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899194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609600"/>
            <a:ext cx="8839201" cy="6248400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</a:rPr>
              <a:t>As more businesses arise during the later half of the 1800s competition rises with it</a:t>
            </a:r>
          </a:p>
          <a:p>
            <a:pPr lvl="1"/>
            <a:r>
              <a:rPr lang="en-US" sz="2900" b="1" dirty="0" smtClean="0">
                <a:solidFill>
                  <a:srgbClr val="FF0000"/>
                </a:solidFill>
              </a:rPr>
              <a:t>Businesses ultimately want to avoid free trade and governments put tariffs back on imported/exported goods</a:t>
            </a:r>
          </a:p>
          <a:p>
            <a:pPr lvl="2"/>
            <a:r>
              <a:rPr lang="en-US" sz="2900" b="1" dirty="0" smtClean="0"/>
              <a:t>Why is this good and bad for European economies? European businesses?</a:t>
            </a:r>
          </a:p>
          <a:p>
            <a:r>
              <a:rPr lang="en-US" sz="2900" b="1" dirty="0" smtClean="0"/>
              <a:t>There is also a rise in cartels (no not drug cartels)</a:t>
            </a:r>
          </a:p>
          <a:p>
            <a:pPr lvl="1"/>
            <a:r>
              <a:rPr lang="en-US" sz="2900" b="1" dirty="0" smtClean="0"/>
              <a:t>A cartel is a grouping of enterprises that work together to fix prices and control output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35" y="-15746"/>
            <a:ext cx="9125466" cy="625346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IR’s – Impact on European Economics</a:t>
            </a:r>
            <a:endParaRPr lang="en-US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4515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6096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Prior to the 1870s Britain had been the industrial leader of Europe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During the 2IR Germany overtakes Britain in production</a:t>
            </a:r>
          </a:p>
          <a:p>
            <a:pPr lvl="1"/>
            <a:r>
              <a:rPr lang="en-US" b="1" dirty="0" smtClean="0"/>
              <a:t>Britain was filled with old factories and unwelcome to change and weary of new innovations </a:t>
            </a:r>
          </a:p>
          <a:p>
            <a:pPr lvl="1"/>
            <a:r>
              <a:rPr lang="en-US" b="1" dirty="0" smtClean="0"/>
              <a:t>Germany is behind GB in the early stages of the IR, and uses the newest techniques and technology to catch up</a:t>
            </a:r>
          </a:p>
          <a:p>
            <a:pPr lvl="2"/>
            <a:r>
              <a:rPr lang="en-US" b="1" dirty="0" smtClean="0"/>
              <a:t>This makes them more efficient in their production and allows them to overtake GB as the leading industrial power in Europe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535" y="-15746"/>
            <a:ext cx="9125466" cy="47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IR’s – Impact on European Economics</a:t>
            </a:r>
            <a:endParaRPr lang="en-US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6719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IR – Shift from England to Continent</a:t>
            </a:r>
            <a:endParaRPr lang="en-US" sz="3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198"/>
            <a:ext cx="8839200" cy="57150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Up to 1850 the IR has been (for the most part) in England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Between 1850-1871 the IR moves from the British Isles to the rest of the European continent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This is considered an age of economic prosperity for Europe (for the most part)</a:t>
            </a:r>
          </a:p>
          <a:p>
            <a:r>
              <a:rPr lang="en-US" b="1" dirty="0">
                <a:solidFill>
                  <a:srgbClr val="C00000"/>
                </a:solidFill>
              </a:rPr>
              <a:t>In the 1850s most of England was mechanized in comparison to the rest of Europe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The hand loom had all but disappeared in England and been replaced by power looms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In France alone there were still nearly a ¼ of a million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While this period of time does see a massive increase in textile production on continent, it is the railway that steams the IR ahead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You </a:t>
            </a:r>
            <a:r>
              <a:rPr lang="en-US" b="1" dirty="0">
                <a:solidFill>
                  <a:srgbClr val="0070C0"/>
                </a:solidFill>
              </a:rPr>
              <a:t>also see a massive increase in the production of iron on continent as </a:t>
            </a:r>
            <a:r>
              <a:rPr lang="en-US" b="1" dirty="0" smtClean="0">
                <a:solidFill>
                  <a:srgbClr val="0070C0"/>
                </a:solidFill>
              </a:rPr>
              <a:t>well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9512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" y="0"/>
            <a:ext cx="9135035" cy="762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– Impact on Government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major impacts on European governments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New and different forms of politics/beliefs became the norm</a:t>
            </a:r>
          </a:p>
          <a:p>
            <a:pPr marL="1314450" lvl="2" indent="-514350"/>
            <a:r>
              <a:rPr lang="en-US" dirty="0" smtClean="0"/>
              <a:t>Capitalism (already covered)</a:t>
            </a:r>
          </a:p>
          <a:p>
            <a:pPr marL="1314450" lvl="2" indent="-514350"/>
            <a:r>
              <a:rPr lang="en-US" dirty="0" smtClean="0"/>
              <a:t>Conservatism &amp; Liberalism (already covered some, will continue to cover when talking Revs of 1848)</a:t>
            </a:r>
          </a:p>
          <a:p>
            <a:pPr marL="1314450" lvl="2" indent="-514350"/>
            <a:r>
              <a:rPr lang="en-US" b="1" dirty="0" smtClean="0"/>
              <a:t>Feminism</a:t>
            </a:r>
          </a:p>
          <a:p>
            <a:pPr marL="1314450" lvl="2" indent="-514350"/>
            <a:r>
              <a:rPr lang="en-US" altLang="en-US" b="1" dirty="0" smtClean="0"/>
              <a:t>Utilitarianism</a:t>
            </a:r>
          </a:p>
          <a:p>
            <a:pPr marL="1314450" lvl="2" indent="-514350"/>
            <a:r>
              <a:rPr lang="en-US" b="1" dirty="0" smtClean="0"/>
              <a:t>Chartism</a:t>
            </a:r>
          </a:p>
          <a:p>
            <a:pPr marL="1314450" lvl="2" indent="-514350"/>
            <a:r>
              <a:rPr lang="en-US" b="1" dirty="0" smtClean="0"/>
              <a:t>Socialism</a:t>
            </a:r>
          </a:p>
          <a:p>
            <a:pPr marL="1314450" lvl="2" indent="-514350"/>
            <a:r>
              <a:rPr lang="en-US" b="1" dirty="0" smtClean="0"/>
              <a:t>Communism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Nationalism</a:t>
            </a:r>
          </a:p>
          <a:p>
            <a:r>
              <a:rPr lang="en-US" dirty="0" smtClean="0"/>
              <a:t>We will spend the next couple of classes defining what these are and why the IR led to each of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9302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63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next major factor that helps the spread of the IR and really allows for prosperity is the elimination of trade barriers 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Danube (1857) &amp; Rhine (1861) are declared freeways for all ships 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Trade treaties in the 1860s (this ends in the 1870s) lowers/eliminates tariffs throughout much of Western Europe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Why is this going to help?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How is this a big shift?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IR – Shift from England to Continent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IR – Adam Smith &amp; Capitalism</a:t>
            </a:r>
            <a:endParaRPr lang="en-US" sz="3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Wrote </a:t>
            </a:r>
            <a:r>
              <a:rPr lang="en-US" b="1" i="1" dirty="0">
                <a:solidFill>
                  <a:srgbClr val="002060"/>
                </a:solidFill>
              </a:rPr>
              <a:t>The Wealth of Nations</a:t>
            </a:r>
            <a:r>
              <a:rPr lang="en-US" b="1" dirty="0">
                <a:solidFill>
                  <a:srgbClr val="002060"/>
                </a:solidFill>
              </a:rPr>
              <a:t> in 1776</a:t>
            </a:r>
          </a:p>
          <a:p>
            <a:pPr lvl="1">
              <a:defRPr/>
            </a:pPr>
            <a:r>
              <a:rPr lang="en-US" b="1" dirty="0">
                <a:solidFill>
                  <a:srgbClr val="002060"/>
                </a:solidFill>
              </a:rPr>
              <a:t>Economic liberty guaranteed prosperity</a:t>
            </a: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Three natural laws of economics</a:t>
            </a:r>
          </a:p>
          <a:p>
            <a:pPr lvl="1">
              <a:defRPr/>
            </a:pPr>
            <a:r>
              <a:rPr lang="en-US" b="1" dirty="0">
                <a:solidFill>
                  <a:srgbClr val="7030A0"/>
                </a:solidFill>
              </a:rPr>
              <a:t>Self-interest (People work for their own good)</a:t>
            </a:r>
          </a:p>
          <a:p>
            <a:pPr lvl="1">
              <a:defRPr/>
            </a:pPr>
            <a:r>
              <a:rPr lang="en-US" b="1" dirty="0">
                <a:solidFill>
                  <a:srgbClr val="7030A0"/>
                </a:solidFill>
              </a:rPr>
              <a:t>Competition (Forces people to make better products)</a:t>
            </a:r>
          </a:p>
          <a:p>
            <a:pPr lvl="1">
              <a:defRPr/>
            </a:pPr>
            <a:r>
              <a:rPr lang="en-US" b="1" dirty="0">
                <a:solidFill>
                  <a:srgbClr val="7030A0"/>
                </a:solidFill>
              </a:rPr>
              <a:t>Supply and Demand (Enough goods would be produced at a low enough cost to meet demand)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00B050"/>
                </a:solidFill>
              </a:rPr>
              <a:t>Laissez-faire (roughly) = “let people do as they please” = a core part of </a:t>
            </a:r>
            <a:r>
              <a:rPr lang="en-US" b="1" dirty="0" smtClean="0">
                <a:solidFill>
                  <a:srgbClr val="00B050"/>
                </a:solidFill>
              </a:rPr>
              <a:t>capitalism</a:t>
            </a: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b="1" u="sng" dirty="0">
                <a:solidFill>
                  <a:srgbClr val="00B0F0"/>
                </a:solidFill>
              </a:rPr>
              <a:t>Capitalism</a:t>
            </a:r>
            <a:r>
              <a:rPr lang="en-US" b="1" dirty="0">
                <a:solidFill>
                  <a:srgbClr val="00B0F0"/>
                </a:solidFill>
              </a:rPr>
              <a:t>: Factors of production are privately owned and money is invested in those businesses to make </a:t>
            </a:r>
            <a:r>
              <a:rPr lang="en-US" b="1" dirty="0" smtClean="0">
                <a:solidFill>
                  <a:srgbClr val="00B0F0"/>
                </a:solidFill>
              </a:rPr>
              <a:t>money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722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5943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By 1871 most of continental Europe (still behind England) has been through the IR – At this point you see the emergence of the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nd</a:t>
            </a:r>
            <a:r>
              <a:rPr lang="en-US" sz="2800" b="1" dirty="0" smtClean="0">
                <a:solidFill>
                  <a:srgbClr val="C00000"/>
                </a:solidFill>
              </a:rPr>
              <a:t> Industrial Revolution 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In the 2IR the shift is from a rise in textiles, coal, iron, and railroads to steel, chemicals, electricity, and petroleum products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The first new technology to take off during 2IR is steel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Between 1860 &amp; 1913 European nations go from producing 125K tons of steel to 32 million tons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Industrial Revolution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15" y="4648200"/>
            <a:ext cx="6023370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321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are different chemicals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Soap, dye, etc…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Germany owned 90% of the market share by 1900</a:t>
            </a:r>
          </a:p>
          <a:p>
            <a:r>
              <a:rPr lang="en-US" b="1" dirty="0">
                <a:solidFill>
                  <a:srgbClr val="7030A0"/>
                </a:solidFill>
              </a:rPr>
              <a:t>Possibly the greatest addition to come out of the 2IR is electricity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First </a:t>
            </a:r>
            <a:r>
              <a:rPr lang="en-US" b="1" dirty="0">
                <a:solidFill>
                  <a:srgbClr val="7030A0"/>
                </a:solidFill>
              </a:rPr>
              <a:t>used on a commercial level in 1870 in generators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By 1881 Britain has a power station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1910 the emergence of the first hydroelectric power stations occurs</a:t>
            </a:r>
          </a:p>
          <a:p>
            <a:r>
              <a:rPr lang="en-US" b="1" dirty="0">
                <a:solidFill>
                  <a:srgbClr val="00B050"/>
                </a:solidFill>
              </a:rPr>
              <a:t>Spawns a series of inventions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Light bulb – T. Edison &amp; Joseph Swan in 1878-1880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Telephone – Alexander Graham Bell in 1876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Oh and every other thing that uses electricity you use today is spawned from this </a:t>
            </a:r>
          </a:p>
          <a:p>
            <a:r>
              <a:rPr lang="en-US" b="1" dirty="0">
                <a:solidFill>
                  <a:srgbClr val="0070C0"/>
                </a:solidFill>
              </a:rPr>
              <a:t>The last major invention is the combustion engine in 1878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Used a new </a:t>
            </a:r>
            <a:r>
              <a:rPr lang="en-US" b="1" dirty="0" err="1">
                <a:solidFill>
                  <a:srgbClr val="0070C0"/>
                </a:solidFill>
              </a:rPr>
              <a:t>fandangled</a:t>
            </a:r>
            <a:r>
              <a:rPr lang="en-US" b="1" dirty="0">
                <a:solidFill>
                  <a:srgbClr val="0070C0"/>
                </a:solidFill>
              </a:rPr>
              <a:t> liquid to fuel it called petroleum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en-US" sz="3600" b="1" baseline="30000" dirty="0">
                <a:solidFill>
                  <a:srgbClr val="0070C0"/>
                </a:solidFill>
                <a:latin typeface="Arial Black" panose="020B0A04020102020204" pitchFamily="34" charset="0"/>
              </a:rPr>
              <a:t>nd</a:t>
            </a:r>
            <a:r>
              <a:rPr lang="en-US" sz="3600" b="1" dirty="0">
                <a:solidFill>
                  <a:srgbClr val="0070C0"/>
                </a:solidFill>
                <a:latin typeface="Arial Black" panose="020B0A04020102020204" pitchFamily="34" charset="0"/>
              </a:rPr>
              <a:t> Industrial Revolution </a:t>
            </a:r>
          </a:p>
        </p:txBody>
      </p:sp>
    </p:spTree>
    <p:extLst>
      <p:ext uri="{BB962C8B-B14F-4D97-AF65-F5344CB8AC3E}">
        <p14:creationId xmlns:p14="http://schemas.microsoft.com/office/powerpoint/2010/main" val="94814103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 Black" pitchFamily="34" charset="0"/>
              </a:rPr>
              <a:t>Turn and talk</a:t>
            </a:r>
            <a:endParaRPr lang="en-US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41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Explain the social impact of the Industrial Revolution on Europe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Population growth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Emigration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Growth of cities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Urban living conditions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Early attempts at reform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Be prepared to share answers with class, will use cards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Take notes on student answers</a:t>
            </a:r>
          </a:p>
        </p:txBody>
      </p:sp>
    </p:spTree>
    <p:extLst>
      <p:ext uri="{BB962C8B-B14F-4D97-AF65-F5344CB8AC3E}">
        <p14:creationId xmlns:p14="http://schemas.microsoft.com/office/powerpoint/2010/main" val="76542564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-17462"/>
            <a:ext cx="9156700" cy="5508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The Working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lass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609600"/>
            <a:ext cx="9131300" cy="6248400"/>
          </a:xfrm>
        </p:spPr>
        <p:txBody>
          <a:bodyPr>
            <a:normAutofit/>
          </a:bodyPr>
          <a:lstStyle/>
          <a:p>
            <a:r>
              <a:rPr lang="en-US" b="1" dirty="0" smtClean="0"/>
              <a:t>Prior to the emergence of factories, and migration to the cities most people lived on small farms (we discussed this already) </a:t>
            </a:r>
          </a:p>
          <a:p>
            <a:r>
              <a:rPr lang="en-US" b="1" dirty="0" smtClean="0"/>
              <a:t>Once they moved to cities and began to work in factories with extremely poor conditions This new lifestyle was vastly different for farmers</a:t>
            </a:r>
          </a:p>
          <a:p>
            <a:pPr lvl="1"/>
            <a:r>
              <a:rPr lang="en-US" b="1" dirty="0" smtClean="0"/>
              <a:t>They were used to living and working odd hours</a:t>
            </a:r>
          </a:p>
          <a:p>
            <a:pPr lvl="1"/>
            <a:r>
              <a:rPr lang="en-US" b="1" dirty="0" smtClean="0"/>
              <a:t>Now they would be put into a system that required them to adhere to strict working hours </a:t>
            </a:r>
          </a:p>
          <a:p>
            <a:pPr lvl="2"/>
            <a:r>
              <a:rPr lang="en-US" b="1" dirty="0" smtClean="0"/>
              <a:t>This was a new challenge for both workers and employers, as this had never been done before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225680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62"/>
            <a:ext cx="9144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57200"/>
            <a:ext cx="918334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3658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1602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PowerPoint Presentation</vt:lpstr>
      <vt:lpstr>IR – Shift from England to Continent</vt:lpstr>
      <vt:lpstr>PowerPoint Presentation</vt:lpstr>
      <vt:lpstr>IR – Adam Smith &amp; Capitalism</vt:lpstr>
      <vt:lpstr>PowerPoint Presentation</vt:lpstr>
      <vt:lpstr>PowerPoint Presentation</vt:lpstr>
      <vt:lpstr>Turn and talk</vt:lpstr>
      <vt:lpstr>The Working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IR’s – Impact on European Economics</vt:lpstr>
      <vt:lpstr>IR’s – Impact on European Economics</vt:lpstr>
      <vt:lpstr>PowerPoint Presentation</vt:lpstr>
      <vt:lpstr>IR – Impact on Government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Entry 1/4/16</dc:title>
  <dc:creator>Windows User</dc:creator>
  <cp:lastModifiedBy>Maners, Allison SHS Staff</cp:lastModifiedBy>
  <cp:revision>180</cp:revision>
  <cp:lastPrinted>2019-10-11T18:09:04Z</cp:lastPrinted>
  <dcterms:created xsi:type="dcterms:W3CDTF">2016-01-03T17:37:44Z</dcterms:created>
  <dcterms:modified xsi:type="dcterms:W3CDTF">2019-10-18T21:46:07Z</dcterms:modified>
</cp:coreProperties>
</file>