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4722" r:id="rId2"/>
  </p:sldMasterIdLst>
  <p:handoutMasterIdLst>
    <p:handoutMasterId r:id="rId23"/>
  </p:handoutMasterIdLst>
  <p:sldIdLst>
    <p:sldId id="338" r:id="rId3"/>
    <p:sldId id="323" r:id="rId4"/>
    <p:sldId id="271" r:id="rId5"/>
    <p:sldId id="29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60" r:id="rId16"/>
    <p:sldId id="325" r:id="rId17"/>
    <p:sldId id="327" r:id="rId18"/>
    <p:sldId id="355" r:id="rId19"/>
    <p:sldId id="352" r:id="rId20"/>
    <p:sldId id="356" r:id="rId21"/>
    <p:sldId id="353" r:id="rId22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2" autoAdjust="0"/>
    <p:restoredTop sz="94660"/>
  </p:normalViewPr>
  <p:slideViewPr>
    <p:cSldViewPr>
      <p:cViewPr varScale="1">
        <p:scale>
          <a:sx n="69" d="100"/>
          <a:sy n="69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3980638-F108-4C15-B883-3CE7131E6C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885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1305-D635-4449-BE5F-76982AD282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3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9B4A9-2C5C-4A93-A484-D2988E4D0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31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89821-061C-4CCC-AA3F-DCF91343FE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208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2858-9E2A-4A1A-971E-430952ECA8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775C-3480-4331-A55B-D1E85938C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69313"/>
      </p:ext>
    </p:extLst>
  </p:cSld>
  <p:clrMapOvr>
    <a:masterClrMapping/>
  </p:clrMapOvr>
  <p:transition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2858-9E2A-4A1A-971E-430952ECA8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775C-3480-4331-A55B-D1E85938C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11609"/>
      </p:ext>
    </p:extLst>
  </p:cSld>
  <p:clrMapOvr>
    <a:masterClrMapping/>
  </p:clrMapOvr>
  <p:transition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2858-9E2A-4A1A-971E-430952ECA8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775C-3480-4331-A55B-D1E85938C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676723"/>
      </p:ext>
    </p:extLst>
  </p:cSld>
  <p:clrMapOvr>
    <a:masterClrMapping/>
  </p:clrMapOvr>
  <p:transition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2858-9E2A-4A1A-971E-430952ECA8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775C-3480-4331-A55B-D1E85938C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69143"/>
      </p:ext>
    </p:extLst>
  </p:cSld>
  <p:clrMapOvr>
    <a:masterClrMapping/>
  </p:clrMapOvr>
  <p:transition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2858-9E2A-4A1A-971E-430952ECA8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775C-3480-4331-A55B-D1E85938C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144703"/>
      </p:ext>
    </p:extLst>
  </p:cSld>
  <p:clrMapOvr>
    <a:masterClrMapping/>
  </p:clrMapOvr>
  <p:transition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2858-9E2A-4A1A-971E-430952ECA8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775C-3480-4331-A55B-D1E85938C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355920"/>
      </p:ext>
    </p:extLst>
  </p:cSld>
  <p:clrMapOvr>
    <a:masterClrMapping/>
  </p:clrMapOvr>
  <p:transition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2858-9E2A-4A1A-971E-430952ECA8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775C-3480-4331-A55B-D1E85938C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05850"/>
      </p:ext>
    </p:extLst>
  </p:cSld>
  <p:clrMapOvr>
    <a:masterClrMapping/>
  </p:clrMapOvr>
  <p:transition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2858-9E2A-4A1A-971E-430952ECA8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775C-3480-4331-A55B-D1E85938C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835207"/>
      </p:ext>
    </p:extLst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9164B-6A0B-4B9F-9931-A8306CAC2B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87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2858-9E2A-4A1A-971E-430952ECA8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775C-3480-4331-A55B-D1E85938C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960090"/>
      </p:ext>
    </p:extLst>
  </p:cSld>
  <p:clrMapOvr>
    <a:masterClrMapping/>
  </p:clrMapOvr>
  <p:transition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2858-9E2A-4A1A-971E-430952ECA8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775C-3480-4331-A55B-D1E85938C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88896"/>
      </p:ext>
    </p:extLst>
  </p:cSld>
  <p:clrMapOvr>
    <a:masterClrMapping/>
  </p:clrMapOvr>
  <p:transition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2858-9E2A-4A1A-971E-430952ECA8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775C-3480-4331-A55B-D1E85938CB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227012"/>
      </p:ext>
    </p:extLst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BABEE-B393-49FC-8E72-7FC1692BEC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57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3BD2F-BD81-477A-B6C3-BA872D1E3A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35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C204F-5300-4FEF-8C74-9564DA0B07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D9E3A-D906-432E-A440-AB032439F7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1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842C6-2E8E-4C9D-9D7E-11DA57A2E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70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A6CDD-4164-4777-AD09-F51FFB579A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86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86927-62BE-44D4-9C5A-23F63DDD42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1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D764DBD-A2A1-4B5A-A2BE-140B81050B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88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C532858-9E2A-4A1A-971E-430952ECA8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10/25/2019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B23775C-3480-4331-A55B-D1E85938CB3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39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</p:sldLayoutIdLst>
  <p:transition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4" y="0"/>
            <a:ext cx="9135035" cy="762000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IR – Impact on Government</a:t>
            </a:r>
            <a:endParaRPr lang="en-US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major impacts on European governments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New and different forms of politics/beliefs became the norm</a:t>
            </a:r>
          </a:p>
          <a:p>
            <a:pPr marL="1314450" lvl="2" indent="-514350"/>
            <a:r>
              <a:rPr lang="en-US" dirty="0" smtClean="0"/>
              <a:t>Capitalism (already covered)</a:t>
            </a:r>
          </a:p>
          <a:p>
            <a:pPr marL="1314450" lvl="2" indent="-514350"/>
            <a:r>
              <a:rPr lang="en-US" dirty="0" smtClean="0"/>
              <a:t>Conservatism &amp; Liberalism (already covered some, will continue to cover when talking Revs of 1848)</a:t>
            </a:r>
          </a:p>
          <a:p>
            <a:pPr marL="1314450" lvl="2" indent="-514350"/>
            <a:r>
              <a:rPr lang="en-US" b="1" dirty="0" smtClean="0"/>
              <a:t>Feminism</a:t>
            </a:r>
          </a:p>
          <a:p>
            <a:pPr marL="1314450" lvl="2" indent="-514350"/>
            <a:r>
              <a:rPr lang="en-US" altLang="en-US" b="1" dirty="0" smtClean="0"/>
              <a:t>Utilitarianism</a:t>
            </a:r>
          </a:p>
          <a:p>
            <a:pPr marL="1314450" lvl="2" indent="-514350"/>
            <a:r>
              <a:rPr lang="en-US" b="1" dirty="0" smtClean="0"/>
              <a:t>Chartism</a:t>
            </a:r>
          </a:p>
          <a:p>
            <a:pPr marL="1314450" lvl="2" indent="-514350"/>
            <a:r>
              <a:rPr lang="en-US" b="1" dirty="0" smtClean="0"/>
              <a:t>Socialism</a:t>
            </a:r>
          </a:p>
          <a:p>
            <a:pPr marL="1314450" lvl="2" indent="-514350"/>
            <a:r>
              <a:rPr lang="en-US" b="1" dirty="0" smtClean="0"/>
              <a:t>Communism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Nationalism</a:t>
            </a:r>
          </a:p>
          <a:p>
            <a:r>
              <a:rPr lang="en-US" dirty="0" smtClean="0"/>
              <a:t>We will spend the next couple of classes defining what these are and why the IR led to each of them.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50575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Socialism</a:t>
            </a:r>
            <a:endParaRPr lang="en-US" altLang="en-US" sz="5400" b="1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Mix of Equality and Liberty – came out of a belief in progress and social justice</a:t>
            </a:r>
          </a:p>
          <a:p>
            <a:pPr eaLnBrk="1" hangingPunct="1"/>
            <a:r>
              <a:rPr lang="en-US" altLang="en-US" sz="2800" b="1" dirty="0" smtClean="0"/>
              <a:t>Between pure capitalism and pure communism</a:t>
            </a:r>
          </a:p>
          <a:p>
            <a:pPr eaLnBrk="1" hangingPunct="1"/>
            <a:r>
              <a:rPr lang="en-US" altLang="en-US" sz="2800" b="1" dirty="0" smtClean="0"/>
              <a:t>Some private ownership and some public ownership of property</a:t>
            </a:r>
          </a:p>
          <a:p>
            <a:pPr eaLnBrk="1" hangingPunct="1"/>
            <a:r>
              <a:rPr lang="en-US" altLang="en-US" sz="2800" b="1" dirty="0" smtClean="0"/>
              <a:t>Some government intervention in the economy</a:t>
            </a:r>
          </a:p>
          <a:p>
            <a:pPr eaLnBrk="1" hangingPunct="1"/>
            <a:r>
              <a:rPr lang="en-US" altLang="en-US" sz="2800" b="1" dirty="0" smtClean="0"/>
              <a:t>Redistribution of income – high taxes on the rich to provide lots of government services</a:t>
            </a:r>
          </a:p>
          <a:p>
            <a:pPr lvl="4" eaLnBrk="1" hangingPunct="1">
              <a:buFont typeface="Arial" panose="020B0604020202020204" pitchFamily="34" charset="0"/>
              <a:buChar char="–"/>
            </a:pPr>
            <a:r>
              <a:rPr lang="en-US" altLang="en-US" sz="2400" b="1" dirty="0" smtClean="0"/>
              <a:t>Examples of government programs like this in the USA?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 b="1" u="sng" smtClean="0"/>
              <a:t>Communism</a:t>
            </a:r>
            <a:r>
              <a:rPr lang="en-US" altLang="en-US" sz="4000" b="1" smtClean="0"/>
              <a:t> – an economic system in which </a:t>
            </a:r>
            <a:r>
              <a:rPr lang="en-US" altLang="en-US" sz="4000" b="1" i="1" smtClean="0"/>
              <a:t>all </a:t>
            </a:r>
            <a:r>
              <a:rPr lang="en-US" altLang="en-US" sz="4000" b="1" smtClean="0"/>
              <a:t>means of production are owned by the people, </a:t>
            </a:r>
            <a:r>
              <a:rPr lang="en-US" altLang="en-US" sz="4000" b="1" i="1" smtClean="0"/>
              <a:t>private property does not exist</a:t>
            </a:r>
            <a:r>
              <a:rPr lang="en-US" altLang="en-US" sz="4000" b="1" smtClean="0"/>
              <a:t>, and all </a:t>
            </a:r>
            <a:r>
              <a:rPr lang="en-US" altLang="en-US" sz="4000" b="1" i="1" smtClean="0"/>
              <a:t>goods and services are shared equally</a:t>
            </a:r>
            <a:r>
              <a:rPr lang="en-US" altLang="en-US" sz="4000" b="1" smtClean="0"/>
              <a:t>.</a:t>
            </a:r>
            <a:endParaRPr lang="en-US" altLang="en-US" sz="4000" b="1" u="sng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66725" y="25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b="1" smtClean="0"/>
              <a:t>Communism</a:t>
            </a:r>
            <a:endParaRPr lang="en-US" altLang="en-US" sz="6000" b="1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5626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/>
              <a:t>Maximizes Equality</a:t>
            </a:r>
          </a:p>
          <a:p>
            <a:pPr eaLnBrk="1" hangingPunct="1"/>
            <a:r>
              <a:rPr lang="en-US" altLang="en-US" sz="2400" b="1" dirty="0" smtClean="0"/>
              <a:t>Karl Marx</a:t>
            </a:r>
          </a:p>
          <a:p>
            <a:pPr eaLnBrk="1" hangingPunct="1"/>
            <a:r>
              <a:rPr lang="en-US" altLang="en-US" sz="2400" b="1" dirty="0" smtClean="0"/>
              <a:t>1848 - “The Communist Manifesto”</a:t>
            </a:r>
          </a:p>
          <a:p>
            <a:pPr eaLnBrk="1" hangingPunct="1"/>
            <a:r>
              <a:rPr lang="en-US" altLang="en-US" sz="2400" b="1" dirty="0" smtClean="0"/>
              <a:t>Industrial Revolution – Europe – horrible working conditions - critique of capitalism</a:t>
            </a:r>
          </a:p>
          <a:p>
            <a:pPr eaLnBrk="1" hangingPunct="1"/>
            <a:r>
              <a:rPr lang="en-US" altLang="en-US" sz="2400" b="1" dirty="0" smtClean="0"/>
              <a:t>I think 4 main ideas…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 b="1" u="sng" dirty="0" smtClean="0"/>
              <a:t>View of History</a:t>
            </a:r>
            <a:r>
              <a:rPr lang="en-US" altLang="en-US" sz="2400" b="1" dirty="0" smtClean="0"/>
              <a:t> – class struggle (bourgeoisie and proletariat)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 b="1" u="sng" dirty="0" smtClean="0">
                <a:solidFill>
                  <a:schemeClr val="tx2"/>
                </a:solidFill>
              </a:rPr>
              <a:t>Labor Theory of Value</a:t>
            </a:r>
            <a:r>
              <a:rPr lang="en-US" altLang="en-US" sz="2400" b="1" dirty="0" smtClean="0"/>
              <a:t> – all value comes from labor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 b="1" u="sng" dirty="0" smtClean="0"/>
              <a:t>Nature of the State</a:t>
            </a:r>
            <a:r>
              <a:rPr lang="en-US" altLang="en-US" sz="2400" b="1" dirty="0" smtClean="0"/>
              <a:t> – the state (government) always sides with the rich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 b="1" u="sng" dirty="0" smtClean="0"/>
              <a:t>Dictatorship of the Proletariat</a:t>
            </a:r>
            <a:r>
              <a:rPr lang="en-US" altLang="en-US" sz="2400" b="1" dirty="0" smtClean="0"/>
              <a:t> – poor must overthrow the government and set up a classless society</a:t>
            </a:r>
          </a:p>
        </p:txBody>
      </p:sp>
      <p:pic>
        <p:nvPicPr>
          <p:cNvPr id="39940" name="Picture 2" descr="http://www.york.ac.uk/depts/poli/images/Karl_Mar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860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158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Communism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4864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Public (government) ownership of the means of production</a:t>
            </a:r>
          </a:p>
          <a:p>
            <a:pPr eaLnBrk="1" hangingPunct="1"/>
            <a:r>
              <a:rPr lang="en-US" altLang="en-US" b="1" dirty="0" smtClean="0"/>
              <a:t>“From each according to his ability, to each according to his need.”</a:t>
            </a:r>
          </a:p>
          <a:p>
            <a:pPr eaLnBrk="1" hangingPunct="1"/>
            <a:r>
              <a:rPr lang="en-US" altLang="en-US" b="1" dirty="0" smtClean="0"/>
              <a:t>Workers run the factories – everyone earns an equal amount</a:t>
            </a:r>
          </a:p>
          <a:p>
            <a:pPr eaLnBrk="1" hangingPunct="1"/>
            <a:r>
              <a:rPr lang="en-US" altLang="en-US" b="1" dirty="0" smtClean="0"/>
              <a:t>Lots of government intervention in the economy to promote equality</a:t>
            </a:r>
          </a:p>
          <a:p>
            <a:pPr eaLnBrk="1" hangingPunct="1"/>
            <a:r>
              <a:rPr lang="en-US" altLang="en-US" b="1" dirty="0" smtClean="0"/>
              <a:t>Good of society is above the individual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Utilitarianism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Related to (but different from) capitalism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Called for the government to promote the greatest good for the greatest number of people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People should judge ideas, institutions, and actions on how useful they are, or their utility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John Stuart Mill was the most famous utilitarian philosopher </a:t>
            </a:r>
            <a:r>
              <a:rPr lang="en-US" altLang="en-US" b="1" dirty="0" smtClean="0">
                <a:sym typeface="Wingdings" panose="05000000000000000000" pitchFamily="2" charset="2"/>
              </a:rPr>
              <a:t></a:t>
            </a:r>
            <a:r>
              <a:rPr lang="en-US" altLang="en-US" b="1" dirty="0" smtClean="0"/>
              <a:t> Called for government to end differences in levels of wealth in Britain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Feminism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Enlightenment (Mary Wollstonecraft)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New realizations of inequality in the 19</a:t>
            </a:r>
            <a:r>
              <a:rPr lang="en-US" altLang="en-US" b="1" baseline="30000" dirty="0" smtClean="0"/>
              <a:t>th</a:t>
            </a:r>
            <a:r>
              <a:rPr lang="en-US" altLang="en-US" b="1" dirty="0" smtClean="0"/>
              <a:t> century because many women are now in the workforce (factories)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Focus is still family and marriage laws, but also starts to include…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More access to education and educational professions-opening up of many professions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Suffrage movement at the end of the century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“New Woman” – breaking traditional roles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Conservatism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Traditional conservatism, not like today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/>
              <a:t>Reaction to the liberalism of the French Revolution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/>
              <a:t>Monarchy, traditional, no sudden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/>
              <a:t>Large gov’t (today small government)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Edmund Burke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/>
              <a:t>1790-</a:t>
            </a:r>
            <a:r>
              <a:rPr lang="en-US" altLang="en-US" b="1" i="1" dirty="0" smtClean="0"/>
              <a:t>Reflections on the Revolution in France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Pre 1830 - Metternich and the Congress of Vienna, then the Concert of Europe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/>
              <a:t>Legitimacy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/>
              <a:t>Balance of Power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/>
              <a:t>Principal of Intervention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9006" y="914400"/>
            <a:ext cx="8699863" cy="557348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b="1" dirty="0" smtClean="0"/>
              <a:t>Can you answer the following based on the CR: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2800" b="1" dirty="0" smtClean="0"/>
              <a:t>What </a:t>
            </a:r>
            <a:r>
              <a:rPr lang="en-US" sz="2800" b="1" dirty="0"/>
              <a:t>are the goals of the revolutions across </a:t>
            </a:r>
            <a:r>
              <a:rPr lang="en-US" sz="2800" b="1" dirty="0" smtClean="0"/>
              <a:t>Europe around 1846-48, </a:t>
            </a:r>
            <a:r>
              <a:rPr lang="en-US" sz="2800" b="1" dirty="0"/>
              <a:t>what are some common themes amongst the revolutions</a:t>
            </a:r>
            <a:r>
              <a:rPr lang="en-US" sz="2800" b="1" dirty="0" smtClean="0"/>
              <a:t>?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2800" b="1" dirty="0" smtClean="0"/>
              <a:t>Some historians say the </a:t>
            </a:r>
            <a:r>
              <a:rPr lang="en-US" sz="2800" b="1" dirty="0"/>
              <a:t>“failures” in </a:t>
            </a:r>
            <a:r>
              <a:rPr lang="en-US" sz="2800" b="1" dirty="0" smtClean="0"/>
              <a:t>1848, why?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2800" b="1" dirty="0" smtClean="0"/>
              <a:t>In reference to the Revolutions </a:t>
            </a:r>
            <a:r>
              <a:rPr lang="en-US" sz="2800" b="1" dirty="0"/>
              <a:t>of </a:t>
            </a:r>
            <a:r>
              <a:rPr lang="en-US" sz="2800" b="1" dirty="0" smtClean="0"/>
              <a:t>1848, historian A.J.P. Taylor noted “history </a:t>
            </a:r>
            <a:r>
              <a:rPr lang="en-US" sz="2800" b="1" dirty="0"/>
              <a:t>reached a turning point &amp; failed to turn</a:t>
            </a:r>
            <a:r>
              <a:rPr lang="en-US" sz="2800" b="1" dirty="0" smtClean="0"/>
              <a:t>”.  Discuss to what extent you agree with this statement.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6126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Revolutions of 1848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9020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Conservatism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90678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Taylor </a:t>
            </a:r>
            <a:r>
              <a:rPr lang="en-US" sz="2800" b="1" dirty="0"/>
              <a:t>- “history reached a turning point &amp; failed to turn</a:t>
            </a:r>
            <a:r>
              <a:rPr lang="en-US" sz="2800" b="1" dirty="0" smtClean="0"/>
              <a:t>”</a:t>
            </a:r>
            <a:endParaRPr lang="en-US" altLang="en-US" sz="2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/>
              <a:t>Starts in France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/>
              <a:t>IR Impact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 smtClean="0"/>
              <a:t>Class identity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 smtClean="0"/>
              <a:t>Living closer together in major cities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/>
              <a:t>Spreads to other countries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 smtClean="0"/>
              <a:t>Concert of Europe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 smtClean="0"/>
              <a:t>Conservatism, slower-controlled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/>
              <a:t>Initial Gains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/>
              <a:t>Ultimate defeat, </a:t>
            </a:r>
            <a:r>
              <a:rPr lang="en-US" altLang="en-US" b="1" dirty="0" smtClean="0">
                <a:solidFill>
                  <a:schemeClr val="tx2">
                    <a:lumMod val="90000"/>
                  </a:schemeClr>
                </a:solidFill>
              </a:rPr>
              <a:t>for now</a:t>
            </a:r>
            <a:r>
              <a:rPr lang="en-US" altLang="en-US" b="1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288843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638" y="1371600"/>
            <a:ext cx="8874162" cy="534117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1846/1847 – </a:t>
            </a:r>
            <a:r>
              <a:rPr lang="en-US" sz="2800" b="1" u="sng" dirty="0" smtClean="0"/>
              <a:t>France</a:t>
            </a:r>
          </a:p>
          <a:p>
            <a:pPr lvl="1"/>
            <a:r>
              <a:rPr lang="en-US" sz="2400" b="1" dirty="0" smtClean="0"/>
              <a:t>Problems?</a:t>
            </a:r>
          </a:p>
          <a:p>
            <a:pPr lvl="1"/>
            <a:r>
              <a:rPr lang="en-US" sz="2400" b="1" dirty="0" smtClean="0"/>
              <a:t>New Napoleon?</a:t>
            </a:r>
          </a:p>
          <a:p>
            <a:r>
              <a:rPr lang="en-US" sz="2800" b="1" u="sng" dirty="0" smtClean="0"/>
              <a:t>Prussia</a:t>
            </a:r>
          </a:p>
          <a:p>
            <a:pPr lvl="1"/>
            <a:r>
              <a:rPr lang="en-US" sz="2400" b="1" dirty="0" smtClean="0"/>
              <a:t>Problems with big and little Germans</a:t>
            </a:r>
          </a:p>
          <a:p>
            <a:pPr lvl="1"/>
            <a:r>
              <a:rPr lang="en-US" sz="2400" b="1" dirty="0" smtClean="0"/>
              <a:t>Results?</a:t>
            </a:r>
          </a:p>
          <a:p>
            <a:r>
              <a:rPr lang="en-US" sz="2800" b="1" u="sng" dirty="0" smtClean="0"/>
              <a:t>Austria</a:t>
            </a:r>
          </a:p>
          <a:p>
            <a:pPr lvl="1"/>
            <a:r>
              <a:rPr lang="en-US" sz="2400" b="1" dirty="0" smtClean="0"/>
              <a:t>Diverse empire (strict control)</a:t>
            </a:r>
          </a:p>
          <a:p>
            <a:pPr lvl="1"/>
            <a:r>
              <a:rPr lang="en-US" sz="2400" b="1" dirty="0" smtClean="0"/>
              <a:t>Hungarian gains… er, wait… what was that? Why would Russia aide Austria?!?</a:t>
            </a:r>
          </a:p>
          <a:p>
            <a:r>
              <a:rPr lang="en-US" sz="2800" b="1" u="sng" dirty="0" smtClean="0"/>
              <a:t>Italy</a:t>
            </a:r>
            <a:r>
              <a:rPr lang="en-US" sz="2800" b="1" dirty="0" smtClean="0"/>
              <a:t>…</a:t>
            </a:r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9478" y="28303"/>
            <a:ext cx="8876145" cy="1283855"/>
          </a:xfrm>
        </p:spPr>
        <p:txBody>
          <a:bodyPr/>
          <a:lstStyle/>
          <a:p>
            <a:r>
              <a:rPr lang="en-US" b="1" dirty="0" smtClean="0"/>
              <a:t>Revolutions of 1848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/>
              <a:t>“</a:t>
            </a:r>
            <a:r>
              <a:rPr lang="en-US" sz="2400" b="1" dirty="0"/>
              <a:t>history reached a turning point </a:t>
            </a:r>
            <a:r>
              <a:rPr lang="en-US" sz="2400" b="1" dirty="0" smtClean="0"/>
              <a:t>&amp; failed </a:t>
            </a:r>
            <a:r>
              <a:rPr lang="en-US" sz="2400" b="1" dirty="0"/>
              <a:t>to turn</a:t>
            </a:r>
            <a:r>
              <a:rPr lang="en-US" sz="2400" b="1" dirty="0" smtClean="0"/>
              <a:t>” </a:t>
            </a:r>
            <a:r>
              <a:rPr lang="en-US" sz="1800" b="1" dirty="0" smtClean="0"/>
              <a:t>- </a:t>
            </a:r>
            <a:r>
              <a:rPr lang="en-US" sz="1800" b="1" dirty="0"/>
              <a:t>A.J.P. </a:t>
            </a:r>
            <a:r>
              <a:rPr lang="en-US" sz="1800" b="1" dirty="0" smtClean="0"/>
              <a:t>Taylor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8611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Guiding Questions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04800" y="1100138"/>
            <a:ext cx="8458200" cy="5300662"/>
          </a:xfrm>
        </p:spPr>
        <p:txBody>
          <a:bodyPr/>
          <a:lstStyle/>
          <a:p>
            <a:pPr marL="514350" indent="-514350" eaLnBrk="1" hangingPunct="1">
              <a:buFont typeface="Franklin Gothic Medium" panose="020B0603020102020204" pitchFamily="34" charset="0"/>
              <a:buAutoNum type="arabicPeriod"/>
            </a:pPr>
            <a:r>
              <a:rPr lang="en-US" altLang="en-US" sz="3600" b="1" smtClean="0"/>
              <a:t>How do the changes in the 19</a:t>
            </a:r>
            <a:r>
              <a:rPr lang="en-US" altLang="en-US" sz="3600" b="1" baseline="30000" smtClean="0"/>
              <a:t>th</a:t>
            </a:r>
            <a:r>
              <a:rPr lang="en-US" altLang="en-US" sz="3600" b="1" smtClean="0"/>
              <a:t> century create modern society?</a:t>
            </a:r>
          </a:p>
          <a:p>
            <a:pPr marL="514350" indent="-514350" eaLnBrk="1" hangingPunct="1">
              <a:buFont typeface="Franklin Gothic Medium" panose="020B0603020102020204" pitchFamily="34" charset="0"/>
              <a:buAutoNum type="arabicPeriod"/>
            </a:pPr>
            <a:r>
              <a:rPr lang="en-US" altLang="en-US" sz="3600" b="1" smtClean="0"/>
              <a:t>How does the Industrial Revolution and the French Revolution foster the development of division between and/or creation of ideologies?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Zionism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788670" indent="-742950">
              <a:buFont typeface="+mj-lt"/>
              <a:buAutoNum type="arabicPeriod"/>
            </a:pPr>
            <a:r>
              <a:rPr lang="en-US" sz="4000" b="1" dirty="0" smtClean="0"/>
              <a:t>What was the most interesting aspect of each that you learned in the reading?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4000" b="1" dirty="0" smtClean="0"/>
              <a:t>Is this still an issue today?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6383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‘Isms-Reform Movements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382000" cy="569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Ism</a:t>
                      </a:r>
                      <a:endParaRPr lang="en-US" sz="24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Definition</a:t>
                      </a:r>
                      <a:endParaRPr lang="en-US" sz="24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Major Ideas &amp; Texts</a:t>
                      </a:r>
                      <a:endParaRPr lang="en-US" sz="24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Today?</a:t>
                      </a:r>
                      <a:endParaRPr lang="en-US" sz="24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37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Chartism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37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Socialism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37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Communism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37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Conservatism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137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Feminism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137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Utilitarianism</a:t>
                      </a:r>
                      <a:endParaRPr lang="en-US" sz="18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‘Isms-Reform Movements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788988"/>
          <a:ext cx="8382000" cy="6069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Ism</a:t>
                      </a:r>
                      <a:endParaRPr lang="en-US" sz="24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Definition</a:t>
                      </a:r>
                      <a:endParaRPr lang="en-US" sz="24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Major Ideas &amp; Texts</a:t>
                      </a:r>
                      <a:endParaRPr lang="en-US" sz="24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Today?</a:t>
                      </a:r>
                      <a:endParaRPr lang="en-US" sz="24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Chartism</a:t>
                      </a:r>
                      <a:endParaRPr lang="en-US" sz="18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Achieve political democracy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 smtClean="0"/>
                        <a:t>Universal male vote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 smtClean="0"/>
                        <a:t>Annual Parliament</a:t>
                      </a:r>
                      <a:endParaRPr lang="en-US" sz="18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1838-</a:t>
                      </a:r>
                      <a:r>
                        <a:rPr lang="en-US" sz="1800" b="1" i="1" dirty="0" smtClean="0"/>
                        <a:t>People’s Charter</a:t>
                      </a:r>
                      <a:r>
                        <a:rPr lang="en-US" sz="1800" b="1" i="1" baseline="0" dirty="0"/>
                        <a:t> </a:t>
                      </a:r>
                      <a:r>
                        <a:rPr lang="en-US" sz="1800" b="1" baseline="0" dirty="0" smtClean="0"/>
                        <a:t>by London Working Men’s </a:t>
                      </a:r>
                      <a:r>
                        <a:rPr lang="en-US" sz="1800" b="1" baseline="0" dirty="0" err="1" smtClean="0"/>
                        <a:t>Asso</a:t>
                      </a:r>
                      <a:r>
                        <a:rPr lang="en-US" sz="1800" b="1" baseline="0" dirty="0" smtClean="0"/>
                        <a:t>.</a:t>
                      </a:r>
                      <a:endParaRPr lang="en-US" sz="1800" b="1" dirty="0" smtClean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Meh? Really 1838-1857</a:t>
                      </a:r>
                      <a:endParaRPr lang="en-US" sz="1800" b="1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46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Socialism</a:t>
                      </a:r>
                      <a:endParaRPr lang="en-US" sz="18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46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Communism</a:t>
                      </a:r>
                      <a:endParaRPr lang="en-US" sz="18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46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Conservatism</a:t>
                      </a:r>
                      <a:endParaRPr lang="en-US" sz="18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146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Feminism</a:t>
                      </a:r>
                      <a:endParaRPr lang="en-US" sz="18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146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Utilitarianism</a:t>
                      </a:r>
                      <a:endParaRPr lang="en-US" sz="18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Capitalism, Socialism &amp; Communism</a:t>
            </a:r>
            <a:r>
              <a:rPr lang="en-US" altLang="en-US" sz="4000" b="1" u="sng" smtClean="0"/>
              <a:t/>
            </a:r>
            <a:br>
              <a:rPr lang="en-US" altLang="en-US" sz="4000" b="1" u="sng" smtClean="0"/>
            </a:br>
            <a:r>
              <a:rPr lang="en-US" altLang="en-US" sz="4000" b="1" u="sng" smtClean="0"/>
              <a:t>Economics Isms</a:t>
            </a: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000" b="1" smtClean="0"/>
              <a:t>ISMs can be thought of like this…</a:t>
            </a:r>
            <a:br>
              <a:rPr lang="en-US" altLang="en-US" sz="4000" b="1" smtClean="0"/>
            </a:br>
            <a:r>
              <a:rPr lang="en-US" altLang="en-US" sz="4000" b="1" smtClean="0"/>
              <a:t>Which is more important: </a:t>
            </a:r>
            <a:br>
              <a:rPr lang="en-US" altLang="en-US" sz="4000" b="1" smtClean="0"/>
            </a:br>
            <a:r>
              <a:rPr lang="en-US" altLang="en-US" sz="4800" b="1" i="1" smtClean="0"/>
              <a:t>Liberty or Equality?</a:t>
            </a:r>
          </a:p>
        </p:txBody>
      </p:sp>
      <p:sp>
        <p:nvSpPr>
          <p:cNvPr id="32771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 b="1" u="sng" smtClean="0"/>
              <a:t>Capitalism</a:t>
            </a:r>
            <a:r>
              <a:rPr lang="en-US" altLang="en-US" sz="4000" b="1" smtClean="0"/>
              <a:t> – an economic system based on </a:t>
            </a:r>
            <a:r>
              <a:rPr lang="en-US" altLang="en-US" sz="4000" b="1" i="1" smtClean="0"/>
              <a:t>private </a:t>
            </a:r>
            <a:r>
              <a:rPr lang="en-US" altLang="en-US" sz="4000" b="1" smtClean="0"/>
              <a:t>ownership and on the investment of money in business ventures in order to make a </a:t>
            </a:r>
            <a:r>
              <a:rPr lang="en-US" altLang="en-US" sz="4000" b="1" i="1" smtClean="0"/>
              <a:t>profit</a:t>
            </a:r>
            <a:r>
              <a:rPr lang="en-US" altLang="en-US" sz="4000" b="1" smtClean="0"/>
              <a:t>. </a:t>
            </a:r>
            <a:endParaRPr lang="en-US" altLang="en-US" sz="4000" b="1" u="sng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6988"/>
            <a:ext cx="8229600" cy="963612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Capitalism</a:t>
            </a:r>
            <a:endParaRPr lang="en-US" altLang="en-US" sz="5400" b="1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6172200" cy="5364163"/>
          </a:xfrm>
        </p:spPr>
        <p:txBody>
          <a:bodyPr/>
          <a:lstStyle/>
          <a:p>
            <a:pPr eaLnBrk="1" hangingPunct="1"/>
            <a:r>
              <a:rPr lang="en-US" altLang="en-US" sz="2800" b="1" smtClean="0"/>
              <a:t>Maximizes liberty</a:t>
            </a:r>
          </a:p>
          <a:p>
            <a:pPr eaLnBrk="1" hangingPunct="1"/>
            <a:r>
              <a:rPr lang="en-US" altLang="en-US" sz="2800" b="1" smtClean="0"/>
              <a:t>Adam Smith – 1776 – “The Wealth of Nations”</a:t>
            </a:r>
          </a:p>
          <a:p>
            <a:pPr eaLnBrk="1" hangingPunct="1"/>
            <a:r>
              <a:rPr lang="en-US" altLang="en-US" sz="2800" b="1" smtClean="0"/>
              <a:t>“Free Enterprise” – everyone is free to pursue any economic activity, this will create progress</a:t>
            </a:r>
          </a:p>
          <a:p>
            <a:pPr eaLnBrk="1" hangingPunct="1"/>
            <a:r>
              <a:rPr lang="en-US" altLang="en-US" sz="2800" b="1" smtClean="0"/>
              <a:t>Laissez-Faire – do not interfere in the economy</a:t>
            </a:r>
          </a:p>
          <a:p>
            <a:pPr eaLnBrk="1" hangingPunct="1"/>
            <a:r>
              <a:rPr lang="en-US" altLang="en-US" sz="2800" b="1" smtClean="0"/>
              <a:t>Freedom to succeed and freedom to fail</a:t>
            </a:r>
          </a:p>
          <a:p>
            <a:pPr eaLnBrk="1" hangingPunct="1"/>
            <a:r>
              <a:rPr lang="en-US" altLang="en-US" sz="2800" b="1" smtClean="0"/>
              <a:t>Private ownership of capital (means of production)</a:t>
            </a:r>
          </a:p>
        </p:txBody>
      </p:sp>
      <p:pic>
        <p:nvPicPr>
          <p:cNvPr id="34820" name="Picture 2" descr="http://www.library.hbs.edu/hc/collections/kress/kress_img/adam_smit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76400"/>
            <a:ext cx="2743200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69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Capitalism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Profit is the motivator, competition is the regulator (not government)</a:t>
            </a:r>
          </a:p>
          <a:p>
            <a:pPr eaLnBrk="1" hangingPunct="1"/>
            <a:r>
              <a:rPr lang="en-US" altLang="en-US" sz="2400" b="1" smtClean="0"/>
              <a:t>Under pure capitalism, almost all goods would be provided by the private sector (small government) – police, courts, military (even schools and the fire department could be private goods)</a:t>
            </a:r>
          </a:p>
          <a:p>
            <a:pPr eaLnBrk="1" hangingPunct="1"/>
            <a:r>
              <a:rPr lang="en-US" altLang="en-US" sz="2400" b="1" smtClean="0"/>
              <a:t>Do not tax the rich more than the poor – no redistribution of income</a:t>
            </a:r>
          </a:p>
          <a:p>
            <a:pPr eaLnBrk="1" hangingPunct="1"/>
            <a:r>
              <a:rPr lang="en-US" altLang="en-US" sz="2400" b="1" smtClean="0"/>
              <a:t>Good of the individual is above society</a:t>
            </a:r>
          </a:p>
          <a:p>
            <a:pPr eaLnBrk="1" hangingPunct="1"/>
            <a:r>
              <a:rPr lang="en-US" altLang="en-US" sz="2400" b="1" smtClean="0"/>
              <a:t>Law of:</a:t>
            </a:r>
          </a:p>
          <a:p>
            <a:pPr lvl="2" eaLnBrk="1" hangingPunct="1"/>
            <a:r>
              <a:rPr lang="en-US" altLang="en-US" b="1" smtClean="0"/>
              <a:t>Self Interest</a:t>
            </a:r>
          </a:p>
          <a:p>
            <a:pPr lvl="2" eaLnBrk="1" hangingPunct="1"/>
            <a:r>
              <a:rPr lang="en-US" altLang="en-US" b="1" smtClean="0"/>
              <a:t>Competition</a:t>
            </a:r>
          </a:p>
          <a:p>
            <a:pPr lvl="2" eaLnBrk="1" hangingPunct="1"/>
            <a:r>
              <a:rPr lang="en-US" altLang="en-US" b="1" smtClean="0"/>
              <a:t>Supply and Demand</a:t>
            </a:r>
          </a:p>
          <a:p>
            <a:pPr eaLnBrk="1" hangingPunct="1"/>
            <a:endParaRPr lang="en-US" altLang="en-US" sz="20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 b="1" u="sng" smtClean="0"/>
              <a:t>Socialism</a:t>
            </a:r>
            <a:r>
              <a:rPr lang="en-US" altLang="en-US" sz="4400" b="1" smtClean="0"/>
              <a:t> – an economic system in which the </a:t>
            </a:r>
            <a:r>
              <a:rPr lang="en-US" altLang="en-US" sz="4400" b="1" i="1" smtClean="0"/>
              <a:t>factors of production</a:t>
            </a:r>
            <a:r>
              <a:rPr lang="en-US" altLang="en-US" sz="4400" b="1" smtClean="0"/>
              <a:t> are owned by the </a:t>
            </a:r>
            <a:r>
              <a:rPr lang="en-US" altLang="en-US" sz="4400" b="1" i="1" smtClean="0"/>
              <a:t>public</a:t>
            </a:r>
            <a:r>
              <a:rPr lang="en-US" altLang="en-US" sz="4400" b="1" smtClean="0"/>
              <a:t> and operate for  the welfare of all. </a:t>
            </a:r>
            <a:endParaRPr lang="en-US" altLang="en-US" sz="4400" b="1" u="sng" smtClean="0"/>
          </a:p>
          <a:p>
            <a:pPr eaLnBrk="1" hangingPunct="1"/>
            <a:endParaRPr lang="en-US" altLang="en-US" sz="4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2165</TotalTime>
  <Words>963</Words>
  <Application>Microsoft Office PowerPoint</Application>
  <PresentationFormat>On-screen Show (4:3)</PresentationFormat>
  <Paragraphs>138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Franklin Gothic Medium</vt:lpstr>
      <vt:lpstr>Wingdings</vt:lpstr>
      <vt:lpstr>Default Design</vt:lpstr>
      <vt:lpstr>Office Theme</vt:lpstr>
      <vt:lpstr>IR – Impact on Government</vt:lpstr>
      <vt:lpstr>Guiding Questions</vt:lpstr>
      <vt:lpstr>‘Isms-Reform Movements</vt:lpstr>
      <vt:lpstr>‘Isms-Reform Movements</vt:lpstr>
      <vt:lpstr>Capitalism, Socialism &amp; Communism Economics Isms ISMs can be thought of like this… Which is more important:  Liberty or Equality?</vt:lpstr>
      <vt:lpstr>PowerPoint Presentation</vt:lpstr>
      <vt:lpstr>Capitalism</vt:lpstr>
      <vt:lpstr>Capitalism</vt:lpstr>
      <vt:lpstr>PowerPoint Presentation</vt:lpstr>
      <vt:lpstr>Socialism</vt:lpstr>
      <vt:lpstr>PowerPoint Presentation</vt:lpstr>
      <vt:lpstr>Communism</vt:lpstr>
      <vt:lpstr>Communism</vt:lpstr>
      <vt:lpstr>Utilitarianism</vt:lpstr>
      <vt:lpstr>Feminism</vt:lpstr>
      <vt:lpstr>Conservatism</vt:lpstr>
      <vt:lpstr>Revolutions of 1848</vt:lpstr>
      <vt:lpstr>Conservatism</vt:lpstr>
      <vt:lpstr>Revolutions of 1848 “history reached a turning point &amp; failed to turn” - A.J.P. Taylor</vt:lpstr>
      <vt:lpstr>Zionism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 – Part IV</dc:title>
  <dc:creator>Maners, Allison SHS Staff</dc:creator>
  <cp:lastModifiedBy>Maners, Allison SHS Staff</cp:lastModifiedBy>
  <cp:revision>101</cp:revision>
  <cp:lastPrinted>2019-10-25T18:16:05Z</cp:lastPrinted>
  <dcterms:created xsi:type="dcterms:W3CDTF">2009-03-24T02:12:50Z</dcterms:created>
  <dcterms:modified xsi:type="dcterms:W3CDTF">2019-10-25T21:19:17Z</dcterms:modified>
</cp:coreProperties>
</file>