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702" r:id="rId2"/>
    <p:sldMasterId id="2147483744" r:id="rId3"/>
    <p:sldMasterId id="2147483756" r:id="rId4"/>
  </p:sldMasterIdLst>
  <p:handoutMasterIdLst>
    <p:handoutMasterId r:id="rId24"/>
  </p:handoutMasterIdLst>
  <p:sldIdLst>
    <p:sldId id="300" r:id="rId5"/>
    <p:sldId id="301" r:id="rId6"/>
    <p:sldId id="302" r:id="rId7"/>
    <p:sldId id="299" r:id="rId8"/>
    <p:sldId id="256" r:id="rId9"/>
    <p:sldId id="270" r:id="rId10"/>
    <p:sldId id="259" r:id="rId11"/>
    <p:sldId id="323" r:id="rId12"/>
    <p:sldId id="325" r:id="rId13"/>
    <p:sldId id="326" r:id="rId14"/>
    <p:sldId id="327" r:id="rId15"/>
    <p:sldId id="328" r:id="rId16"/>
    <p:sldId id="330" r:id="rId17"/>
    <p:sldId id="331" r:id="rId18"/>
    <p:sldId id="266" r:id="rId19"/>
    <p:sldId id="263" r:id="rId20"/>
    <p:sldId id="264" r:id="rId21"/>
    <p:sldId id="335" r:id="rId22"/>
    <p:sldId id="269" r:id="rId23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1165"/>
    <a:srgbClr val="621212"/>
    <a:srgbClr val="00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7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15C2EBA-0D7D-4A36-9017-5EE07BC8AA8E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B4D458C-95CD-453E-8E6C-1EBE28499B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108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202951-1C60-6C46-BFBA-E97CEB35684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894F9EE-D3C5-A349-9039-752B5A74A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616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951-1C60-6C46-BFBA-E97CEB35684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894F9EE-D3C5-A349-9039-752B5A74A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95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951-1C60-6C46-BFBA-E97CEB35684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894F9EE-D3C5-A349-9039-752B5A74A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08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951-1C60-6C46-BFBA-E97CEB35684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894F9EE-D3C5-A349-9039-752B5A74A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0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951-1C60-6C46-BFBA-E97CEB35684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894F9EE-D3C5-A349-9039-752B5A74A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18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951-1C60-6C46-BFBA-E97CEB35684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894F9EE-D3C5-A349-9039-752B5A74A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93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951-1C60-6C46-BFBA-E97CEB35684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894F9EE-D3C5-A349-9039-752B5A74A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67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951-1C60-6C46-BFBA-E97CEB35684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894F9EE-D3C5-A349-9039-752B5A74A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74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951-1C60-6C46-BFBA-E97CEB35684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894F9EE-D3C5-A349-9039-752B5A74A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52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F202951-1C60-6C46-BFBA-E97CEB35684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894F9EE-D3C5-A349-9039-752B5A74A45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87153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951-1C60-6C46-BFBA-E97CEB35684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F9EE-D3C5-A349-9039-752B5A74A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44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951-1C60-6C46-BFBA-E97CEB35684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894F9EE-D3C5-A349-9039-752B5A74A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43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202951-1C60-6C46-BFBA-E97CEB35684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94F9EE-D3C5-A349-9039-752B5A74A4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73404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951-1C60-6C46-BFBA-E97CEB35684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F9EE-D3C5-A349-9039-752B5A74A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94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951-1C60-6C46-BFBA-E97CEB35684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F9EE-D3C5-A349-9039-752B5A74A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12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951-1C60-6C46-BFBA-E97CEB35684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F9EE-D3C5-A349-9039-752B5A74A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48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951-1C60-6C46-BFBA-E97CEB35684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F9EE-D3C5-A349-9039-752B5A74A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90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202951-1C60-6C46-BFBA-E97CEB35684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94F9EE-D3C5-A349-9039-752B5A74A4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1015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202951-1C60-6C46-BFBA-E97CEB35684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94F9EE-D3C5-A349-9039-752B5A74A4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3095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951-1C60-6C46-BFBA-E97CEB35684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F9EE-D3C5-A349-9039-752B5A74A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61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951-1C60-6C46-BFBA-E97CEB35684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F9EE-D3C5-A349-9039-752B5A74A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94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6AD3C-0456-40BC-A930-3E40319ED600}" type="datetimeFigureOut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6431D-F5EB-42DA-A507-E6AEE279F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35124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951-1C60-6C46-BFBA-E97CEB35684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894F9EE-D3C5-A349-9039-752B5A74A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23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23964-EE2C-481B-B264-14D1B5EA0E72}" type="datetimeFigureOut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A8312-3915-4D8D-8498-D7DDAB19F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28627"/>
      </p:ext>
    </p:extLst>
  </p:cSld>
  <p:clrMapOvr>
    <a:masterClrMapping/>
  </p:clrMapOvr>
  <p:transition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C4EF8-2744-446E-B1F3-7B0FE77B9E10}" type="datetimeFigureOut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6053F-CBDF-4003-8D6E-FD1664466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73197"/>
      </p:ext>
    </p:extLst>
  </p:cSld>
  <p:clrMapOvr>
    <a:masterClrMapping/>
  </p:clrMapOvr>
  <p:transition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0947F-A843-4A44-A358-43667F81F677}" type="datetimeFigureOut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B290-C313-4C52-B3D3-EA40EB727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93563"/>
      </p:ext>
    </p:extLst>
  </p:cSld>
  <p:clrMapOvr>
    <a:masterClrMapping/>
  </p:clrMapOvr>
  <p:transition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C34D2-18FF-4F16-B30E-9D4383F22D64}" type="datetimeFigureOut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FEFBF-3B9D-4D6C-A35E-A0ECEC2E7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22289"/>
      </p:ext>
    </p:extLst>
  </p:cSld>
  <p:clrMapOvr>
    <a:masterClrMapping/>
  </p:clrMapOvr>
  <p:transition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AC191-C906-4C22-B64F-396E767EB505}" type="datetimeFigureOut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5C893-F99F-4AC0-AD95-FDB989F7F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399"/>
      </p:ext>
    </p:extLst>
  </p:cSld>
  <p:clrMapOvr>
    <a:masterClrMapping/>
  </p:clrMapOvr>
  <p:transition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0776-DB35-413B-A2D0-04434996FD12}" type="datetimeFigureOut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B54EA-A028-4857-B710-BC02B6081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13958"/>
      </p:ext>
    </p:extLst>
  </p:cSld>
  <p:clrMapOvr>
    <a:masterClrMapping/>
  </p:clrMapOvr>
  <p:transition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26C17-12F2-4D98-AB0B-3C5F2CC224CC}" type="datetimeFigureOut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26797-B112-4100-8D2C-E4BD7A472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20053"/>
      </p:ext>
    </p:extLst>
  </p:cSld>
  <p:clrMapOvr>
    <a:masterClrMapping/>
  </p:clrMapOvr>
  <p:transition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F2B75-73F6-4CB7-9071-AB99FD5CDED5}" type="datetimeFigureOut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9D83-5307-44C8-A2FE-263681AE5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48000"/>
      </p:ext>
    </p:extLst>
  </p:cSld>
  <p:clrMapOvr>
    <a:masterClrMapping/>
  </p:clrMapOvr>
  <p:transition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C62CC-9A81-4CD3-8538-A6E4D78F0F9B}" type="datetimeFigureOut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4C6CB-DFA6-4CC6-9E90-C210CA41B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20228"/>
      </p:ext>
    </p:extLst>
  </p:cSld>
  <p:clrMapOvr>
    <a:masterClrMapping/>
  </p:clrMapOvr>
  <p:transition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9E4D2-D350-4730-99E9-4C38552E206D}" type="datetimeFigureOut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1D07B-AD53-4FA6-8413-17EA669AF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6877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951-1C60-6C46-BFBA-E97CEB35684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894F9EE-D3C5-A349-9039-752B5A74A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8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695DCDD-BF1B-D54A-8F98-04B50CA42FCA}" type="datetimeFigureOut">
              <a:rPr lang="en-US" smtClean="0">
                <a:solidFill>
                  <a:srgbClr val="CCD1B9"/>
                </a:solidFill>
              </a:rPr>
              <a:pPr/>
              <a:t>12/12/2019</a:t>
            </a:fld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12B9C3-7518-A04C-A51E-5D96EC231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65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DCDD-BF1B-D54A-8F98-04B50CA42FCA}" type="datetimeFigureOut">
              <a:rPr lang="en-US" smtClean="0">
                <a:solidFill>
                  <a:srgbClr val="534949"/>
                </a:solidFill>
              </a:rPr>
              <a:pPr/>
              <a:t>12/12/2019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9C3-7518-A04C-A51E-5D96EC231BC7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1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95DCDD-BF1B-D54A-8F98-04B50CA42FCA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D12B9C3-7518-A04C-A51E-5D96EC231BC7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36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DCDD-BF1B-D54A-8F98-04B50CA42FCA}" type="datetimeFigureOut">
              <a:rPr lang="en-US" smtClean="0">
                <a:solidFill>
                  <a:srgbClr val="534949"/>
                </a:solidFill>
              </a:rPr>
              <a:pPr/>
              <a:t>12/12/2019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9C3-7518-A04C-A51E-5D96EC231BC7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36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DCDD-BF1B-D54A-8F98-04B50CA42FCA}" type="datetimeFigureOut">
              <a:rPr lang="en-US" smtClean="0">
                <a:solidFill>
                  <a:srgbClr val="534949"/>
                </a:solidFill>
              </a:rPr>
              <a:pPr/>
              <a:t>12/12/2019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9C3-7518-A04C-A51E-5D96EC231BC7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63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DCDD-BF1B-D54A-8F98-04B50CA42FCA}" type="datetimeFigureOut">
              <a:rPr lang="en-US" smtClean="0">
                <a:solidFill>
                  <a:srgbClr val="534949"/>
                </a:solidFill>
              </a:rPr>
              <a:pPr/>
              <a:t>12/12/2019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9C3-7518-A04C-A51E-5D96EC231BC7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77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DCDD-BF1B-D54A-8F98-04B50CA42FCA}" type="datetimeFigureOut">
              <a:rPr lang="en-US" smtClean="0">
                <a:solidFill>
                  <a:srgbClr val="534949"/>
                </a:solidFill>
              </a:rPr>
              <a:pPr/>
              <a:t>12/12/2019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9C3-7518-A04C-A51E-5D96EC231BC7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 dirty="0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39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DCDD-BF1B-D54A-8F98-04B50CA42FCA}" type="datetimeFigureOut">
              <a:rPr lang="en-US" smtClean="0">
                <a:solidFill>
                  <a:srgbClr val="534949"/>
                </a:solidFill>
              </a:rPr>
              <a:pPr/>
              <a:t>12/12/2019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12B9C3-7518-A04C-A51E-5D96EC231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572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DCDD-BF1B-D54A-8F98-04B50CA42FCA}" type="datetimeFigureOut">
              <a:rPr lang="en-US" smtClean="0">
                <a:solidFill>
                  <a:srgbClr val="CCD1B9"/>
                </a:solidFill>
              </a:rPr>
              <a:pPr/>
              <a:t>12/12/2019</a:t>
            </a:fld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9C3-7518-A04C-A51E-5D96EC231BC7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60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DCDD-BF1B-D54A-8F98-04B50CA42FCA}" type="datetimeFigureOut">
              <a:rPr lang="en-US" smtClean="0">
                <a:solidFill>
                  <a:srgbClr val="534949"/>
                </a:solidFill>
              </a:rPr>
              <a:pPr/>
              <a:t>12/12/2019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9C3-7518-A04C-A51E-5D96EC231BC7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 dirty="0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46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951-1C60-6C46-BFBA-E97CEB35684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894F9EE-D3C5-A349-9039-752B5A74A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61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DCDD-BF1B-D54A-8F98-04B50CA42FCA}" type="datetimeFigureOut">
              <a:rPr lang="en-US" smtClean="0">
                <a:solidFill>
                  <a:srgbClr val="534949"/>
                </a:solidFill>
              </a:rPr>
              <a:pPr/>
              <a:t>12/12/2019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D12B9C3-7518-A04C-A51E-5D96EC231BC7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 dirty="0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66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951-1C60-6C46-BFBA-E97CEB35684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894F9EE-D3C5-A349-9039-752B5A74A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31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951-1C60-6C46-BFBA-E97CEB35684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894F9EE-D3C5-A349-9039-752B5A74A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8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951-1C60-6C46-BFBA-E97CEB35684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894F9EE-D3C5-A349-9039-752B5A74A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85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2951-1C60-6C46-BFBA-E97CEB35684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894F9EE-D3C5-A349-9039-752B5A74A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95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202951-1C60-6C46-BFBA-E97CEB35684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9894F9EE-D3C5-A349-9039-752B5A74A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6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4695DCDD-BF1B-D54A-8F98-04B50CA42FCA}" type="datetimeFigureOut">
              <a:rPr lang="en-US" smtClean="0">
                <a:solidFill>
                  <a:srgbClr val="534949"/>
                </a:solidFill>
              </a:rPr>
              <a:pPr/>
              <a:t>12/12/2019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9D12B9C3-7518-A04C-A51E-5D96EC231BC7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26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F556506-7D9D-4E24-89F3-7E81C7B722E9}" type="datetimeFigureOut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F89C7EB-C81E-4EE4-81B0-900E29056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2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push dir="u"/>
  </p:transition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695DCDD-BF1B-D54A-8F98-04B50CA42FCA}" type="datetimeFigureOut">
              <a:rPr lang="en-US" smtClean="0">
                <a:solidFill>
                  <a:srgbClr val="534949"/>
                </a:solidFill>
              </a:rPr>
              <a:pPr/>
              <a:t>12/12/2019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D12B9C3-7518-A04C-A51E-5D96EC231BC7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 dirty="0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3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users.erols.com/mwhite28/mexico.htm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55" y="733134"/>
            <a:ext cx="6899563" cy="947620"/>
          </a:xfrm>
        </p:spPr>
        <p:txBody>
          <a:bodyPr/>
          <a:lstStyle/>
          <a:p>
            <a:r>
              <a:rPr lang="en-US" sz="4400" b="1" dirty="0" smtClean="0"/>
              <a:t>Think &amp; discuss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8" y="2185851"/>
            <a:ext cx="8340437" cy="4299790"/>
          </a:xfrm>
        </p:spPr>
        <p:txBody>
          <a:bodyPr>
            <a:normAutofit fontScale="92500" lnSpcReduction="10000"/>
          </a:bodyPr>
          <a:lstStyle/>
          <a:p>
            <a:r>
              <a:rPr lang="en-US" sz="4800" b="1" dirty="0" smtClean="0"/>
              <a:t>Think about the last unit…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 smtClean="0"/>
              <a:t>What happened in Mexico in the 1800s?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 smtClean="0"/>
              <a:t>What is happening in Latin America during the IR &amp; late 1800’s?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471997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945" y="141831"/>
            <a:ext cx="8229600" cy="6307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Porfirio Diaz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59" y="765632"/>
            <a:ext cx="8648241" cy="591226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But, he looks really, really good to the outside world – why?</a:t>
            </a:r>
          </a:p>
          <a:p>
            <a:pPr lvl="1"/>
            <a:r>
              <a:rPr lang="en-US" sz="3200" b="1" i="0" dirty="0" smtClean="0">
                <a:solidFill>
                  <a:srgbClr val="531165"/>
                </a:solidFill>
              </a:rPr>
              <a:t>Mexican exports increase a lot (trade grows 900%) during the Great Export Boom; </a:t>
            </a:r>
          </a:p>
          <a:p>
            <a:pPr lvl="1"/>
            <a:r>
              <a:rPr lang="en-US" sz="3200" b="1" i="0" dirty="0" smtClean="0">
                <a:solidFill>
                  <a:srgbClr val="531165"/>
                </a:solidFill>
              </a:rPr>
              <a:t>Industrialism &amp; infrastructure improvements occur</a:t>
            </a:r>
          </a:p>
          <a:p>
            <a:pPr lvl="1"/>
            <a:r>
              <a:rPr lang="en-US" sz="3200" b="1" i="0" dirty="0" smtClean="0">
                <a:solidFill>
                  <a:srgbClr val="531165"/>
                </a:solidFill>
              </a:rPr>
              <a:t>Allows US, British &amp; other corporations to come into Mexico to produce &amp; export raw materials</a:t>
            </a:r>
          </a:p>
          <a:p>
            <a:pPr lvl="1"/>
            <a:r>
              <a:rPr lang="en-US" sz="3200" b="1" i="0" dirty="0" smtClean="0">
                <a:solidFill>
                  <a:srgbClr val="531165"/>
                </a:solidFill>
              </a:rPr>
              <a:t>Tries to make Mexico City as European (and civilized) as possible </a:t>
            </a:r>
          </a:p>
        </p:txBody>
      </p:sp>
    </p:spTree>
    <p:extLst>
      <p:ext uri="{BB962C8B-B14F-4D97-AF65-F5344CB8AC3E}">
        <p14:creationId xmlns:p14="http://schemas.microsoft.com/office/powerpoint/2010/main" val="3248592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006" y="96982"/>
            <a:ext cx="8201891" cy="720436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Problems with Diaz’s rule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83" y="817418"/>
            <a:ext cx="4987635" cy="569713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Main Problem: None of this trickles down to the lower classes</a:t>
            </a:r>
            <a:r>
              <a:rPr lang="en-US" sz="2800" b="1" dirty="0" smtClean="0">
                <a:sym typeface="Wingdings"/>
              </a:rPr>
              <a:t>3% of the population owns 100% of the land</a:t>
            </a:r>
          </a:p>
          <a:p>
            <a:pPr lvl="1"/>
            <a:r>
              <a:rPr lang="en-US" sz="2800" b="1" dirty="0" smtClean="0">
                <a:sym typeface="Wingdings"/>
              </a:rPr>
              <a:t>Lower classes essential toil as some version of serfs/sharecroppers</a:t>
            </a:r>
          </a:p>
          <a:p>
            <a:pPr lvl="1"/>
            <a:r>
              <a:rPr lang="en-US" sz="2800" b="1" dirty="0" smtClean="0">
                <a:sym typeface="Wingdings"/>
              </a:rPr>
              <a:t>Diaz even reapportions land given as a reward for military service &amp; land given to indigenous people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18" y="1089776"/>
            <a:ext cx="3494343" cy="459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79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006" y="96982"/>
            <a:ext cx="8201891" cy="720436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Problems with Diaz’s rule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724" y="817418"/>
            <a:ext cx="8670275" cy="604058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ym typeface="Wingdings"/>
              </a:rPr>
              <a:t>Wages are far too little</a:t>
            </a:r>
          </a:p>
          <a:p>
            <a:pPr lvl="1"/>
            <a:r>
              <a:rPr lang="en-US" sz="2800" b="1" dirty="0" smtClean="0">
                <a:sym typeface="Wingdings"/>
              </a:rPr>
              <a:t>Foreign corporations come in and “steal” more land</a:t>
            </a:r>
          </a:p>
          <a:p>
            <a:pPr lvl="2"/>
            <a:r>
              <a:rPr lang="en-US" sz="2400" b="1" dirty="0" smtClean="0">
                <a:sym typeface="Wingdings"/>
              </a:rPr>
              <a:t>Pandered to by gov’t who gives them takes breaks and doesn’t oversee working conditions; in return they line the pockets of Diaz &amp; his cronies</a:t>
            </a:r>
          </a:p>
          <a:p>
            <a:pPr lvl="1"/>
            <a:r>
              <a:rPr lang="en-US" sz="2800" b="1" dirty="0" smtClean="0">
                <a:sym typeface="Wingdings"/>
              </a:rPr>
              <a:t>At height, foreign corporations make more money than rest of Mexican GDP</a:t>
            </a:r>
          </a:p>
          <a:p>
            <a:pPr lvl="1"/>
            <a:r>
              <a:rPr lang="en-US" sz="2800" b="1" dirty="0" smtClean="0">
                <a:solidFill>
                  <a:srgbClr val="531165"/>
                </a:solidFill>
                <a:sym typeface="Wingdings"/>
              </a:rPr>
              <a:t>All the while, paying horrible wages </a:t>
            </a:r>
          </a:p>
          <a:p>
            <a:pPr lvl="2"/>
            <a:r>
              <a:rPr lang="en-US" sz="2400" b="1" dirty="0" smtClean="0">
                <a:solidFill>
                  <a:srgbClr val="531165"/>
                </a:solidFill>
                <a:sym typeface="Wingdings"/>
              </a:rPr>
              <a:t>Kids have to start working by age 7/8 in order to be able to feed family</a:t>
            </a:r>
          </a:p>
          <a:p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Bottom line: people are getting hangry</a:t>
            </a:r>
            <a:endParaRPr lang="en-US" sz="32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7470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998" y="110836"/>
            <a:ext cx="8229600" cy="78393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Rise of Madero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746957"/>
            <a:ext cx="6895335" cy="6111043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June 1, 1906 Mexican workers at an American owned copper company go on strike</a:t>
            </a:r>
          </a:p>
          <a:p>
            <a:pPr lvl="1"/>
            <a:r>
              <a:rPr lang="en-US" sz="2800" b="1" dirty="0" smtClean="0"/>
              <a:t>Workers elect delegation to negotiate, company refuses, workers storm the gate killing two Americans</a:t>
            </a:r>
          </a:p>
          <a:p>
            <a:pPr lvl="1"/>
            <a:r>
              <a:rPr lang="en-US" sz="2800" b="1" dirty="0" smtClean="0"/>
              <a:t>Diaz allows US Rangers to come in a put it down</a:t>
            </a:r>
          </a:p>
          <a:p>
            <a:pPr lvl="2"/>
            <a:r>
              <a:rPr lang="en-US" sz="2400" b="1" dirty="0" smtClean="0"/>
              <a:t>Very unpopular with Mexicans of all classes</a:t>
            </a:r>
          </a:p>
          <a:p>
            <a:r>
              <a:rPr lang="en-US" sz="2800" b="1" dirty="0" smtClean="0">
                <a:solidFill>
                  <a:srgbClr val="531165"/>
                </a:solidFill>
              </a:rPr>
              <a:t>More strikes follow with brutal repression</a:t>
            </a:r>
          </a:p>
          <a:p>
            <a:r>
              <a:rPr lang="en-US" sz="2800" b="1" dirty="0" smtClean="0">
                <a:solidFill>
                  <a:srgbClr val="531165"/>
                </a:solidFill>
              </a:rPr>
              <a:t>Sensing unrest, Diaz promises to finish out his term and retire with election of 1910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9806" y="189687"/>
            <a:ext cx="1761792" cy="301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3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998" y="110836"/>
            <a:ext cx="8229600" cy="78393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Rise of Madero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746957"/>
            <a:ext cx="8419707" cy="611104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Urged by this, a rich landowner Francisco I. Madero publishes a book </a:t>
            </a:r>
            <a:r>
              <a:rPr lang="en-US" sz="2800" b="1" i="1" dirty="0" smtClean="0"/>
              <a:t>La sucesión presidencial en 1910</a:t>
            </a:r>
            <a:r>
              <a:rPr lang="en-US" sz="2800" b="1" dirty="0" smtClean="0"/>
              <a:t> which lays down the problems with Diaz and a military dictatorship</a:t>
            </a:r>
          </a:p>
          <a:p>
            <a:pPr lvl="1"/>
            <a:r>
              <a:rPr lang="en-US" sz="2800" b="1" dirty="0" smtClean="0"/>
              <a:t>Madero tours Mexico planning to run for President</a:t>
            </a:r>
          </a:p>
          <a:p>
            <a:r>
              <a:rPr lang="en-US" sz="2800" b="1" dirty="0" smtClean="0">
                <a:solidFill>
                  <a:srgbClr val="531165"/>
                </a:solidFill>
              </a:rPr>
              <a:t>Diaz changes his mind, and tries to run for a 6</a:t>
            </a:r>
            <a:r>
              <a:rPr lang="en-US" sz="2800" b="1" baseline="30000" dirty="0" smtClean="0">
                <a:solidFill>
                  <a:srgbClr val="531165"/>
                </a:solidFill>
              </a:rPr>
              <a:t>th</a:t>
            </a:r>
            <a:r>
              <a:rPr lang="en-US" sz="2800" b="1" dirty="0" smtClean="0">
                <a:solidFill>
                  <a:srgbClr val="531165"/>
                </a:solidFill>
              </a:rPr>
              <a:t> term, just to make sure it work, he imprisons a bunch of Madero’s follower and then Madero himself on election day</a:t>
            </a:r>
          </a:p>
          <a:p>
            <a:r>
              <a:rPr lang="en-US" sz="2800" b="1" dirty="0" smtClean="0">
                <a:solidFill>
                  <a:srgbClr val="531165"/>
                </a:solidFill>
              </a:rPr>
              <a:t>Diaz then claims victory saying he got all but about 200 votes</a:t>
            </a:r>
            <a:endParaRPr lang="en-US" sz="2800" b="1" dirty="0">
              <a:solidFill>
                <a:srgbClr val="5311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38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3641416" cy="4855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032" y="193682"/>
            <a:ext cx="2819400" cy="363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596" y="2679431"/>
            <a:ext cx="3053436" cy="40665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237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Zapata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7286" y="5184626"/>
            <a:ext cx="1855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Villa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5128" y="3685310"/>
            <a:ext cx="2354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Carranza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6778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582" y="96982"/>
            <a:ext cx="8201640" cy="835132"/>
          </a:xfrm>
        </p:spPr>
        <p:txBody>
          <a:bodyPr/>
          <a:lstStyle/>
          <a:p>
            <a:r>
              <a:rPr lang="en-US" b="1" dirty="0" smtClean="0">
                <a:solidFill>
                  <a:srgbClr val="621212"/>
                </a:solidFill>
              </a:rPr>
              <a:t>Villa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smtClean="0">
                <a:solidFill>
                  <a:srgbClr val="004600"/>
                </a:solidFill>
              </a:rPr>
              <a:t>Zapata</a:t>
            </a:r>
            <a:r>
              <a:rPr lang="en-US" b="1" dirty="0" smtClean="0">
                <a:solidFill>
                  <a:srgbClr val="002060"/>
                </a:solidFill>
              </a:rPr>
              <a:t>, &amp;  </a:t>
            </a:r>
            <a:r>
              <a:rPr lang="en-US" b="1" dirty="0" smtClean="0">
                <a:solidFill>
                  <a:srgbClr val="7030A0"/>
                </a:solidFill>
              </a:rPr>
              <a:t>Carranza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44" y="803564"/>
            <a:ext cx="8312477" cy="5863028"/>
          </a:xfrm>
        </p:spPr>
        <p:txBody>
          <a:bodyPr>
            <a:normAutofit/>
          </a:bodyPr>
          <a:lstStyle/>
          <a:p>
            <a:r>
              <a:rPr lang="en-US" b="1" dirty="0" smtClean="0"/>
              <a:t>Diaz plans election victory party and the amount spent plus the disparity between those involved is massive</a:t>
            </a:r>
          </a:p>
          <a:p>
            <a:pPr lvl="1"/>
            <a:r>
              <a:rPr lang="en-US" b="1" dirty="0" smtClean="0"/>
              <a:t>Ex: cost is higher than country’s whole education budget while 85% of country is illiterate, etc.</a:t>
            </a:r>
          </a:p>
          <a:p>
            <a:r>
              <a:rPr lang="en-US" b="1" dirty="0" smtClean="0"/>
              <a:t>Madero escapes from prison and makes his way to the US where he challenges Diaz publically</a:t>
            </a:r>
          </a:p>
          <a:p>
            <a:pPr lvl="1"/>
            <a:r>
              <a:rPr lang="en-US" b="1" dirty="0"/>
              <a:t>D</a:t>
            </a:r>
            <a:r>
              <a:rPr lang="en-US" b="1" dirty="0" smtClean="0"/>
              <a:t>one in San Antonio, called </a:t>
            </a:r>
            <a:r>
              <a:rPr lang="en-US" b="1" i="1" dirty="0" smtClean="0"/>
              <a:t>Plan de Dan Luis Potosí</a:t>
            </a:r>
          </a:p>
          <a:p>
            <a:pPr lvl="1"/>
            <a:r>
              <a:rPr lang="en-US" b="1" dirty="0" smtClean="0"/>
              <a:t>Calls on all of Mexico to rise up at 6pm on 11/20/1910</a:t>
            </a:r>
          </a:p>
          <a:p>
            <a:r>
              <a:rPr lang="en-US" b="1" dirty="0" smtClean="0"/>
              <a:t>Mexico guerilla forces start to rise up and rebel-all of the country</a:t>
            </a:r>
          </a:p>
          <a:p>
            <a:pPr lvl="1"/>
            <a:r>
              <a:rPr lang="en-US" b="1" dirty="0" smtClean="0">
                <a:solidFill>
                  <a:srgbClr val="621212"/>
                </a:solidFill>
              </a:rPr>
              <a:t>In the Northwest, a bandit Pancho Villa unites the forces</a:t>
            </a:r>
          </a:p>
          <a:p>
            <a:pPr lvl="1"/>
            <a:r>
              <a:rPr lang="en-US" b="1" dirty="0" smtClean="0">
                <a:solidFill>
                  <a:srgbClr val="004600"/>
                </a:solidFill>
              </a:rPr>
              <a:t>In the South a poor worker Emiliano Zapata unites the forces 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In the Northeast the local governor Venustiano Carranza unites the forces</a:t>
            </a:r>
          </a:p>
          <a:p>
            <a:r>
              <a:rPr lang="en-US" b="1" dirty="0" smtClean="0"/>
              <a:t>All three begin taking strategic towns and working towards Mexico City; none of them are actually working together or directly with Madero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1530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12435"/>
            <a:ext cx="8469745" cy="65578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End of Diaz &amp; beginning of democracy?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25484"/>
            <a:ext cx="8077200" cy="562243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As Villa takes over the North, he invites Madero back to set up a provisional government</a:t>
            </a:r>
          </a:p>
          <a:p>
            <a:pPr lvl="1"/>
            <a:r>
              <a:rPr lang="en-US" sz="2800" b="1" dirty="0" smtClean="0"/>
              <a:t>None of the men really trust each other and the peace is tense (they point guns at each other a few times during negotiations</a:t>
            </a:r>
          </a:p>
          <a:p>
            <a:r>
              <a:rPr lang="en-US" sz="2800" b="1" dirty="0" smtClean="0"/>
              <a:t>Realizing he was surrounded (and wanting to get out alive) Diaz resigned on May 25 and goes into exile in Paris</a:t>
            </a:r>
          </a:p>
          <a:p>
            <a:r>
              <a:rPr lang="en-US" sz="2800" b="1" dirty="0" smtClean="0"/>
              <a:t>Madero makes his way to Mexico City via train and is greeted as conquering hero</a:t>
            </a:r>
          </a:p>
          <a:p>
            <a:r>
              <a:rPr lang="en-US" sz="2800" b="1" dirty="0" smtClean="0"/>
              <a:t>Meets with Zapata and rebels in the South who cautiously accept him as President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48820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709" y="90054"/>
            <a:ext cx="8001000" cy="831273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Development of the MR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0" y="789709"/>
            <a:ext cx="8562110" cy="606829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Why does democracy fail under Madero?</a:t>
            </a:r>
          </a:p>
          <a:p>
            <a:pPr marL="1044702" lvl="1" indent="-514350">
              <a:buFont typeface="+mj-lt"/>
              <a:buAutoNum type="alphaLcPeriod"/>
            </a:pPr>
            <a:r>
              <a:rPr lang="en-US" sz="2800" b="1" dirty="0" smtClean="0"/>
              <a:t>How does Madero deal with land issues when he takes control?</a:t>
            </a:r>
          </a:p>
          <a:p>
            <a:pPr marL="1044702" lvl="1" indent="-514350">
              <a:buFont typeface="+mj-lt"/>
              <a:buAutoNum type="alphaLcPeriod"/>
            </a:pPr>
            <a:r>
              <a:rPr lang="en-US" sz="2800" b="1" dirty="0" smtClean="0"/>
              <a:t>Do workers get more rights?</a:t>
            </a:r>
          </a:p>
          <a:p>
            <a:pPr marL="1044702" lvl="1" indent="-514350">
              <a:buFont typeface="+mj-lt"/>
              <a:buAutoNum type="alphaLcPeriod"/>
            </a:pPr>
            <a:r>
              <a:rPr lang="en-US" sz="2800" b="1" dirty="0" smtClean="0"/>
              <a:t>What happened with education reform?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What was the deal with all the revolts under Madero?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sz="2800" b="1" dirty="0" smtClean="0"/>
              <a:t>Who was Huerta?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sz="2800" b="1" dirty="0" smtClean="0"/>
              <a:t>What was the 10 tragic days? – Decena Tragica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How does the role of the US factor in to the revolution?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i="1" dirty="0" smtClean="0"/>
              <a:t>What was the impact of the Constitution of 1917? Impact of the revolution overall?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47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Overthrow of Diaz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863"/>
            <a:ext cx="8229600" cy="5460273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users.erols.com/mwhite28/mexico.htm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56" y="101847"/>
            <a:ext cx="8354844" cy="57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78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9560"/>
            <a:ext cx="8229600" cy="1143000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2436"/>
            <a:ext cx="8229600" cy="507211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Mexican Independence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(Hidalgo &amp; Morales)</a:t>
            </a:r>
          </a:p>
          <a:p>
            <a:r>
              <a:rPr lang="en-US" sz="2800" b="1" dirty="0" smtClean="0"/>
              <a:t>Rise of caudillos (Santa Anna)</a:t>
            </a:r>
          </a:p>
          <a:p>
            <a:r>
              <a:rPr lang="en-US" sz="2800" b="1" dirty="0" smtClean="0"/>
              <a:t>Mexican-American War</a:t>
            </a:r>
          </a:p>
          <a:p>
            <a:r>
              <a:rPr lang="en-US" sz="2800" b="1" dirty="0" smtClean="0"/>
              <a:t>Benito Juarez &amp; liberalism</a:t>
            </a:r>
          </a:p>
          <a:p>
            <a:r>
              <a:rPr lang="en-US" sz="2800" b="1" dirty="0" smtClean="0"/>
              <a:t>Mexican Civil War</a:t>
            </a:r>
          </a:p>
          <a:p>
            <a:r>
              <a:rPr lang="en-US" sz="2800" b="1" dirty="0" smtClean="0"/>
              <a:t>Neocolonialism</a:t>
            </a:r>
            <a:r>
              <a:rPr lang="en-US" sz="2800" b="1" dirty="0"/>
              <a:t> </a:t>
            </a:r>
            <a:r>
              <a:rPr lang="en-US" sz="2800" b="1" dirty="0" smtClean="0"/>
              <a:t>(US &amp; European intervention) = foreign corporations in Mexico</a:t>
            </a:r>
          </a:p>
          <a:p>
            <a:r>
              <a:rPr lang="en-US" sz="2800" b="1" dirty="0" smtClean="0"/>
              <a:t>Great Export Boom = massive discrepancies in land distribution</a:t>
            </a:r>
          </a:p>
          <a:p>
            <a:r>
              <a:rPr lang="en-US" sz="2800" b="1" dirty="0" smtClean="0"/>
              <a:t>Social Darwinism</a:t>
            </a:r>
          </a:p>
        </p:txBody>
      </p:sp>
    </p:spTree>
    <p:extLst>
      <p:ext uri="{BB962C8B-B14F-4D97-AF65-F5344CB8AC3E}">
        <p14:creationId xmlns:p14="http://schemas.microsoft.com/office/powerpoint/2010/main" val="3176003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254"/>
            <a:ext cx="9144000" cy="1209963"/>
          </a:xfrm>
        </p:spPr>
        <p:txBody>
          <a:bodyPr>
            <a:noAutofit/>
          </a:bodyPr>
          <a:lstStyle/>
          <a:p>
            <a:pPr algn="ctr"/>
            <a:r>
              <a:rPr lang="en-US" sz="4050" b="1" dirty="0" smtClean="0">
                <a:latin typeface="Arial Black" panose="020B0A04020102020204" pitchFamily="34" charset="0"/>
              </a:rPr>
              <a:t>Neocolonialism</a:t>
            </a:r>
            <a:endParaRPr lang="en-US" sz="40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1634836"/>
            <a:ext cx="8728363" cy="5015346"/>
          </a:xfrm>
        </p:spPr>
        <p:txBody>
          <a:bodyPr>
            <a:noAutofit/>
          </a:bodyPr>
          <a:lstStyle/>
          <a:p>
            <a:r>
              <a:rPr lang="en-US" sz="2400" b="1" dirty="0"/>
              <a:t>Limits:</a:t>
            </a:r>
          </a:p>
          <a:p>
            <a:pPr lvl="1"/>
            <a:r>
              <a:rPr lang="en-US" sz="2000" b="1" dirty="0"/>
              <a:t>All this hurts the small farmers who are now being forced to sell or being kicked off their land to make way for both commodities &amp; Progress</a:t>
            </a:r>
          </a:p>
          <a:p>
            <a:pPr lvl="2"/>
            <a:r>
              <a:rPr lang="en-US" sz="2000" b="1" dirty="0"/>
              <a:t>Example: by 1910 only about 3% of Mexicans actually owned land</a:t>
            </a:r>
          </a:p>
          <a:p>
            <a:pPr lvl="1"/>
            <a:r>
              <a:rPr lang="en-US" sz="2000" b="1" dirty="0"/>
              <a:t>Forced into small sharecropping farming</a:t>
            </a:r>
          </a:p>
          <a:p>
            <a:pPr lvl="1"/>
            <a:r>
              <a:rPr lang="en-US" sz="2000" b="1" dirty="0"/>
              <a:t>Indigenous people who had fled from Europeans into the inner territories, also evicted</a:t>
            </a:r>
          </a:p>
          <a:p>
            <a:pPr lvl="1"/>
            <a:r>
              <a:rPr lang="en-US" sz="2000" b="1" dirty="0"/>
              <a:t>Countries often set up favorable tax systems to attract international corporations, hurting the poor &amp; forcing them to pay higher taxes to compensate – i.e. Banana Republics</a:t>
            </a:r>
          </a:p>
          <a:p>
            <a:r>
              <a:rPr lang="en-US" sz="2400" b="1" dirty="0"/>
              <a:t>All this dovetails with Victorian values or gender roles, as well as new ideas like Social Darwinism…</a:t>
            </a:r>
          </a:p>
        </p:txBody>
      </p:sp>
    </p:spTree>
    <p:extLst>
      <p:ext uri="{BB962C8B-B14F-4D97-AF65-F5344CB8AC3E}">
        <p14:creationId xmlns:p14="http://schemas.microsoft.com/office/powerpoint/2010/main" val="3646234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687"/>
            <a:ext cx="8229600" cy="828299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Mexican Revolution Background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3122" y="838986"/>
            <a:ext cx="4166647" cy="5835191"/>
          </a:xfrm>
        </p:spPr>
        <p:txBody>
          <a:bodyPr/>
          <a:lstStyle/>
          <a:p>
            <a:r>
              <a:rPr lang="en-US" sz="3200" b="1" dirty="0" smtClean="0">
                <a:solidFill>
                  <a:srgbClr val="531165"/>
                </a:solidFill>
              </a:rPr>
              <a:t>Take </a:t>
            </a:r>
            <a:r>
              <a:rPr lang="en-US" sz="3200" b="1" dirty="0" smtClean="0">
                <a:solidFill>
                  <a:srgbClr val="531165"/>
                </a:solidFill>
              </a:rPr>
              <a:t>a few notes on…</a:t>
            </a:r>
          </a:p>
          <a:p>
            <a:pPr marL="571500" indent="-514350">
              <a:buFont typeface="+mj-lt"/>
              <a:buAutoNum type="arabicPeriod"/>
            </a:pPr>
            <a:r>
              <a:rPr lang="en-US" b="1" dirty="0">
                <a:solidFill>
                  <a:srgbClr val="531165"/>
                </a:solidFill>
              </a:rPr>
              <a:t>C</a:t>
            </a:r>
            <a:r>
              <a:rPr lang="en-US" b="1" dirty="0" smtClean="0">
                <a:solidFill>
                  <a:srgbClr val="531165"/>
                </a:solidFill>
              </a:rPr>
              <a:t>auses of the Rev.</a:t>
            </a:r>
          </a:p>
          <a:p>
            <a:pPr marL="57150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531165"/>
                </a:solidFill>
              </a:rPr>
              <a:t>Key Figures</a:t>
            </a:r>
          </a:p>
          <a:p>
            <a:pPr marL="57150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531165"/>
                </a:solidFill>
              </a:rPr>
              <a:t>Goals of the Rev.</a:t>
            </a:r>
          </a:p>
          <a:p>
            <a:pPr marL="57150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531165"/>
                </a:solidFill>
              </a:rPr>
              <a:t>Dates/Timeline</a:t>
            </a:r>
            <a:endParaRPr lang="en-US" b="1" dirty="0">
              <a:solidFill>
                <a:srgbClr val="531165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1766" y="1263193"/>
            <a:ext cx="4845035" cy="483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6892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734291"/>
          </a:xfrm>
        </p:spPr>
        <p:txBody>
          <a:bodyPr/>
          <a:lstStyle/>
          <a:p>
            <a:r>
              <a:rPr lang="en-US" sz="4000" b="1" dirty="0" smtClean="0"/>
              <a:t>The Mexican Revolution to Madero</a:t>
            </a:r>
            <a:endParaRPr lang="en-US" sz="4000" b="1" dirty="0"/>
          </a:p>
        </p:txBody>
      </p:sp>
      <p:pic>
        <p:nvPicPr>
          <p:cNvPr id="4" name="Picture 2" descr="http://www.inside-mexico.com/images5/banderamex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92" y="1014164"/>
            <a:ext cx="8092199" cy="4787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4339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258" b="11706"/>
          <a:stretch/>
        </p:blipFill>
        <p:spPr>
          <a:xfrm>
            <a:off x="27138" y="0"/>
            <a:ext cx="9116862" cy="555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44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15" y="0"/>
            <a:ext cx="8229600" cy="756221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Thesis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82" y="594910"/>
            <a:ext cx="8589818" cy="62630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50" dirty="0" smtClean="0"/>
              <a:t>The effects of Progress &amp; Great Export Boom led to </a:t>
            </a:r>
            <a:r>
              <a:rPr lang="en-US" sz="3250" b="1" dirty="0" smtClean="0"/>
              <a:t>massive inequities in Mexico </a:t>
            </a:r>
            <a:r>
              <a:rPr lang="en-US" sz="3250" dirty="0" smtClean="0"/>
              <a:t>in the early 20</a:t>
            </a:r>
            <a:r>
              <a:rPr lang="en-US" sz="3250" baseline="30000" dirty="0" smtClean="0"/>
              <a:t>th</a:t>
            </a:r>
            <a:r>
              <a:rPr lang="en-US" sz="3250" dirty="0" smtClean="0"/>
              <a:t> century; &amp;, the rule of neo-caudillo Porfirio Diaz only exacerbated the problem, leading to unrest </a:t>
            </a:r>
            <a:r>
              <a:rPr lang="en-US" sz="3250" dirty="0"/>
              <a:t>&amp;</a:t>
            </a:r>
            <a:r>
              <a:rPr lang="en-US" sz="3250" dirty="0" smtClean="0"/>
              <a:t> revolution. However, the country’s </a:t>
            </a:r>
            <a:r>
              <a:rPr lang="en-US" sz="3250" u="sng" dirty="0" smtClean="0"/>
              <a:t>difficult terrain </a:t>
            </a:r>
            <a:r>
              <a:rPr lang="en-US" sz="3250" dirty="0" smtClean="0"/>
              <a:t>coupled with </a:t>
            </a:r>
            <a:r>
              <a:rPr lang="en-US" sz="3250" u="sng" dirty="0" smtClean="0"/>
              <a:t>multiple regions </a:t>
            </a:r>
            <a:r>
              <a:rPr lang="en-US" sz="3250" u="sng" dirty="0"/>
              <a:t>&amp;</a:t>
            </a:r>
            <a:r>
              <a:rPr lang="en-US" sz="3250" u="sng" dirty="0" smtClean="0"/>
              <a:t> personalities</a:t>
            </a:r>
            <a:r>
              <a:rPr lang="en-US" sz="3250" dirty="0" smtClean="0"/>
              <a:t>, led to </a:t>
            </a:r>
            <a:r>
              <a:rPr lang="en-US" sz="3250" u="sng" dirty="0" smtClean="0"/>
              <a:t>disunity amongst the masses and those trying to lead </a:t>
            </a:r>
            <a:r>
              <a:rPr lang="en-US" sz="3250" dirty="0" smtClean="0"/>
              <a:t>them. With the distrust that remained from the Diaz administration, </a:t>
            </a:r>
            <a:r>
              <a:rPr lang="en-US" sz="3250" u="sng" dirty="0" smtClean="0"/>
              <a:t>no one could take control of Mexico </a:t>
            </a:r>
            <a:r>
              <a:rPr lang="en-US" sz="3250" u="sng" dirty="0"/>
              <a:t>&amp;</a:t>
            </a:r>
            <a:r>
              <a:rPr lang="en-US" sz="3250" u="sng" dirty="0" smtClean="0"/>
              <a:t> have the backing of all the people</a:t>
            </a:r>
            <a:r>
              <a:rPr lang="en-US" sz="3250" dirty="0" smtClean="0"/>
              <a:t>, leading to unrest, revolution, </a:t>
            </a:r>
            <a:r>
              <a:rPr lang="en-US" sz="3250" dirty="0"/>
              <a:t>&amp;</a:t>
            </a:r>
            <a:r>
              <a:rPr lang="en-US" sz="3250" dirty="0" smtClean="0"/>
              <a:t> civil war.</a:t>
            </a:r>
            <a:endParaRPr lang="en-US" sz="3250" dirty="0"/>
          </a:p>
        </p:txBody>
      </p:sp>
    </p:spTree>
    <p:extLst>
      <p:ext uri="{BB962C8B-B14F-4D97-AF65-F5344CB8AC3E}">
        <p14:creationId xmlns:p14="http://schemas.microsoft.com/office/powerpoint/2010/main" val="3192214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72" y="277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Post-Juarez Mexico &amp; the rise of Diaz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745374"/>
            <a:ext cx="8363681" cy="588853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After expelling the French and executing Maximilian I, Juarez rigged elections to remain president, trying to push a liberal agenda with little success</a:t>
            </a:r>
          </a:p>
          <a:p>
            <a:r>
              <a:rPr lang="en-US" sz="2800" b="1" dirty="0" smtClean="0">
                <a:solidFill>
                  <a:srgbClr val="531165"/>
                </a:solidFill>
              </a:rPr>
              <a:t>Died of a heart attack and was succeeded by Sebastián Lerdo de Tejada (Lerdo laws)</a:t>
            </a:r>
          </a:p>
          <a:p>
            <a:r>
              <a:rPr lang="en-US" sz="2800" b="1" dirty="0" smtClean="0">
                <a:solidFill>
                  <a:srgbClr val="531165"/>
                </a:solidFill>
              </a:rPr>
              <a:t>Lerdo rigs his re-election and decentralizes the government</a:t>
            </a:r>
          </a:p>
          <a:p>
            <a:pPr lvl="1"/>
            <a:r>
              <a:rPr lang="en-US" sz="2800" b="1" dirty="0" smtClean="0">
                <a:solidFill>
                  <a:srgbClr val="531165"/>
                </a:solidFill>
              </a:rPr>
              <a:t>This does not lead to the promised land reform</a:t>
            </a:r>
          </a:p>
          <a:p>
            <a:r>
              <a:rPr lang="en-US" sz="2800" b="1" dirty="0" smtClean="0">
                <a:solidFill>
                  <a:srgbClr val="004600"/>
                </a:solidFill>
              </a:rPr>
              <a:t>Porfirio Diaz cries foul and stages a coup; overthrows Lerdo in Battle of Tecoac (Lerdo runs to NYC) and eliminates his other rivals to become President</a:t>
            </a:r>
          </a:p>
        </p:txBody>
      </p:sp>
    </p:spTree>
    <p:extLst>
      <p:ext uri="{BB962C8B-B14F-4D97-AF65-F5344CB8AC3E}">
        <p14:creationId xmlns:p14="http://schemas.microsoft.com/office/powerpoint/2010/main" val="4068418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91" y="86758"/>
            <a:ext cx="8229600" cy="6511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Porfirio Diaz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36" y="765632"/>
            <a:ext cx="8575964" cy="6092368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Diaz is almost like a neo-caudillo</a:t>
            </a:r>
          </a:p>
          <a:p>
            <a:pPr lvl="1"/>
            <a:r>
              <a:rPr lang="en-US" sz="2600" b="1" dirty="0" smtClean="0"/>
              <a:t>Very popular amongst people at first because he is a Catholic, military man (won cinco de mayo) who promises reforms</a:t>
            </a:r>
          </a:p>
          <a:p>
            <a:r>
              <a:rPr lang="en-US" sz="2600" b="1" dirty="0" smtClean="0">
                <a:solidFill>
                  <a:srgbClr val="531165"/>
                </a:solidFill>
              </a:rPr>
              <a:t>Instead gives most of land to his men and other rich creoles &amp; become corrupt:</a:t>
            </a:r>
          </a:p>
          <a:p>
            <a:pPr lvl="1"/>
            <a:r>
              <a:rPr lang="en-US" sz="2600" b="1" dirty="0" smtClean="0">
                <a:solidFill>
                  <a:srgbClr val="531165"/>
                </a:solidFill>
              </a:rPr>
              <a:t>Elections becomes more blatantly rigged than before</a:t>
            </a:r>
          </a:p>
          <a:p>
            <a:pPr lvl="1"/>
            <a:r>
              <a:rPr lang="en-US" sz="2600" b="1" dirty="0" smtClean="0">
                <a:solidFill>
                  <a:srgbClr val="531165"/>
                </a:solidFill>
              </a:rPr>
              <a:t>Eliminates freedom of the press and of speech</a:t>
            </a:r>
          </a:p>
          <a:p>
            <a:pPr lvl="1"/>
            <a:r>
              <a:rPr lang="en-US" sz="2600" b="1" dirty="0" smtClean="0">
                <a:solidFill>
                  <a:srgbClr val="531165"/>
                </a:solidFill>
              </a:rPr>
              <a:t>Imprisons political enemies or executes them after show trials</a:t>
            </a:r>
          </a:p>
          <a:p>
            <a:pPr lvl="1"/>
            <a:r>
              <a:rPr lang="en-US" sz="2600" b="1" dirty="0" smtClean="0">
                <a:solidFill>
                  <a:srgbClr val="531165"/>
                </a:solidFill>
              </a:rPr>
              <a:t>Allows the church to reclaim land, etc.</a:t>
            </a:r>
          </a:p>
          <a:p>
            <a:pPr lvl="1"/>
            <a:r>
              <a:rPr lang="en-US" sz="2600" b="1" dirty="0" smtClean="0">
                <a:solidFill>
                  <a:srgbClr val="531165"/>
                </a:solidFill>
              </a:rPr>
              <a:t>Forces local governors to kick-up lots of money to the national state</a:t>
            </a:r>
          </a:p>
        </p:txBody>
      </p:sp>
    </p:spTree>
    <p:extLst>
      <p:ext uri="{BB962C8B-B14F-4D97-AF65-F5344CB8AC3E}">
        <p14:creationId xmlns:p14="http://schemas.microsoft.com/office/powerpoint/2010/main" val="1797542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1224</Words>
  <Application>Microsoft Office PowerPoint</Application>
  <PresentationFormat>On-screen Show (4:3)</PresentationFormat>
  <Paragraphs>118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Arial Black</vt:lpstr>
      <vt:lpstr>Calibri</vt:lpstr>
      <vt:lpstr>Century Gothic</vt:lpstr>
      <vt:lpstr>Franklin Gothic Book</vt:lpstr>
      <vt:lpstr>Franklin Gothic Medium</vt:lpstr>
      <vt:lpstr>Wingdings</vt:lpstr>
      <vt:lpstr>Wingdings 2</vt:lpstr>
      <vt:lpstr>Wingdings 3</vt:lpstr>
      <vt:lpstr>Ion Boardroom</vt:lpstr>
      <vt:lpstr>Crop</vt:lpstr>
      <vt:lpstr>1_Office Theme</vt:lpstr>
      <vt:lpstr>Grid</vt:lpstr>
      <vt:lpstr>Think &amp; discuss</vt:lpstr>
      <vt:lpstr>Review</vt:lpstr>
      <vt:lpstr>Neocolonialism</vt:lpstr>
      <vt:lpstr>Mexican Revolution Background</vt:lpstr>
      <vt:lpstr>The Mexican Revolution to Madero</vt:lpstr>
      <vt:lpstr>PowerPoint Presentation</vt:lpstr>
      <vt:lpstr>Thesis</vt:lpstr>
      <vt:lpstr>Post-Juarez Mexico &amp; the rise of Diaz</vt:lpstr>
      <vt:lpstr>Porfirio Diaz</vt:lpstr>
      <vt:lpstr>Porfirio Diaz</vt:lpstr>
      <vt:lpstr>Problems with Diaz’s rule</vt:lpstr>
      <vt:lpstr>Problems with Diaz’s rule</vt:lpstr>
      <vt:lpstr>Rise of Madero</vt:lpstr>
      <vt:lpstr>Rise of Madero</vt:lpstr>
      <vt:lpstr>PowerPoint Presentation</vt:lpstr>
      <vt:lpstr>Villa, Zapata, &amp;  Carranza</vt:lpstr>
      <vt:lpstr>End of Diaz &amp; beginning of democracy?</vt:lpstr>
      <vt:lpstr>Development of the MR</vt:lpstr>
      <vt:lpstr>Overthrow of Diaz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Mexican Revolution to Madero</dc:title>
  <dc:creator>Paul Doran</dc:creator>
  <cp:lastModifiedBy>Maners, Allison SHS Staff</cp:lastModifiedBy>
  <cp:revision>119</cp:revision>
  <cp:lastPrinted>2018-02-28T17:35:22Z</cp:lastPrinted>
  <dcterms:created xsi:type="dcterms:W3CDTF">2015-01-25T19:26:22Z</dcterms:created>
  <dcterms:modified xsi:type="dcterms:W3CDTF">2019-12-12T22:38:41Z</dcterms:modified>
</cp:coreProperties>
</file>