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4454"/>
    <a:srgbClr val="003300"/>
    <a:srgbClr val="005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F202951-1C60-6C46-BFBA-E97CEB356842}" type="datetimeFigureOut">
              <a:rPr lang="en-US" smtClean="0">
                <a:solidFill>
                  <a:srgbClr val="191B0E"/>
                </a:solidFill>
              </a:rPr>
              <a:pPr/>
              <a:t>12/12/2019</a:t>
            </a:fld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894F9EE-D3C5-A349-9039-752B5A74A45E}" type="slidenum">
              <a:rPr lang="en-US" smtClean="0">
                <a:solidFill>
                  <a:srgbClr val="191B0E"/>
                </a:solidFill>
              </a:rPr>
              <a:pPr/>
              <a:t>‹#›</a:t>
            </a:fld>
            <a:endParaRPr lang="en-US" dirty="0">
              <a:solidFill>
                <a:srgbClr val="191B0E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96409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spd="med">
        <p15:prstTrans prst="peelOff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2951-1C60-6C46-BFBA-E97CEB356842}" type="datetimeFigureOut">
              <a:rPr lang="en-US" smtClean="0">
                <a:solidFill>
                  <a:srgbClr val="191B0E"/>
                </a:solidFill>
              </a:rPr>
              <a:pPr/>
              <a:t>12/12/2019</a:t>
            </a:fld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F9EE-D3C5-A349-9039-752B5A74A45E}" type="slidenum">
              <a:rPr lang="en-US" smtClean="0">
                <a:solidFill>
                  <a:srgbClr val="191B0E"/>
                </a:solidFill>
              </a:rPr>
              <a:pPr/>
              <a:t>‹#›</a:t>
            </a:fld>
            <a:endParaRPr lang="en-US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756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eelOff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2951-1C60-6C46-BFBA-E97CEB356842}" type="datetimeFigureOut">
              <a:rPr lang="en-US" smtClean="0">
                <a:solidFill>
                  <a:srgbClr val="191B0E"/>
                </a:solidFill>
              </a:rPr>
              <a:pPr/>
              <a:t>12/12/2019</a:t>
            </a:fld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F9EE-D3C5-A349-9039-752B5A74A45E}" type="slidenum">
              <a:rPr lang="en-US" smtClean="0">
                <a:solidFill>
                  <a:srgbClr val="191B0E"/>
                </a:solidFill>
              </a:rPr>
              <a:pPr/>
              <a:t>‹#›</a:t>
            </a:fld>
            <a:endParaRPr lang="en-US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7846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eelOff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2951-1C60-6C46-BFBA-E97CEB356842}" type="datetimeFigureOut">
              <a:rPr lang="en-US" smtClean="0">
                <a:solidFill>
                  <a:srgbClr val="191B0E"/>
                </a:solidFill>
              </a:rPr>
              <a:pPr/>
              <a:t>12/12/2019</a:t>
            </a:fld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F9EE-D3C5-A349-9039-752B5A74A45E}" type="slidenum">
              <a:rPr lang="en-US" smtClean="0">
                <a:solidFill>
                  <a:srgbClr val="191B0E"/>
                </a:solidFill>
              </a:rPr>
              <a:pPr/>
              <a:t>‹#›</a:t>
            </a:fld>
            <a:endParaRPr lang="en-US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8964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eelOff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202951-1C60-6C46-BFBA-E97CEB356842}" type="datetimeFigureOut">
              <a:rPr lang="en-US" smtClean="0">
                <a:solidFill>
                  <a:srgbClr val="EFEDE3"/>
                </a:solidFill>
              </a:rPr>
              <a:pPr/>
              <a:t>12/12/2019</a:t>
            </a:fld>
            <a:endParaRPr lang="en-US" dirty="0">
              <a:solidFill>
                <a:srgbClr val="EFEDE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FEDE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94F9EE-D3C5-A349-9039-752B5A74A45E}" type="slidenum">
              <a:rPr lang="en-US" smtClean="0">
                <a:solidFill>
                  <a:srgbClr val="EFEDE3"/>
                </a:solidFill>
              </a:rPr>
              <a:pPr/>
              <a:t>‹#›</a:t>
            </a:fld>
            <a:endParaRPr lang="en-US" dirty="0">
              <a:solidFill>
                <a:srgbClr val="EFEDE3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493676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spd="med">
        <p15:prstTrans prst="peelOff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2951-1C60-6C46-BFBA-E97CEB356842}" type="datetimeFigureOut">
              <a:rPr lang="en-US" smtClean="0">
                <a:solidFill>
                  <a:srgbClr val="191B0E"/>
                </a:solidFill>
              </a:rPr>
              <a:pPr/>
              <a:t>12/12/2019</a:t>
            </a:fld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F9EE-D3C5-A349-9039-752B5A74A45E}" type="slidenum">
              <a:rPr lang="en-US" smtClean="0">
                <a:solidFill>
                  <a:srgbClr val="191B0E"/>
                </a:solidFill>
              </a:rPr>
              <a:pPr/>
              <a:t>‹#›</a:t>
            </a:fld>
            <a:endParaRPr lang="en-US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4633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eelOff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2951-1C60-6C46-BFBA-E97CEB356842}" type="datetimeFigureOut">
              <a:rPr lang="en-US" smtClean="0">
                <a:solidFill>
                  <a:srgbClr val="191B0E"/>
                </a:solidFill>
              </a:rPr>
              <a:pPr/>
              <a:t>12/12/2019</a:t>
            </a:fld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F9EE-D3C5-A349-9039-752B5A74A45E}" type="slidenum">
              <a:rPr lang="en-US" smtClean="0">
                <a:solidFill>
                  <a:srgbClr val="191B0E"/>
                </a:solidFill>
              </a:rPr>
              <a:pPr/>
              <a:t>‹#›</a:t>
            </a:fld>
            <a:endParaRPr lang="en-US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1840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eelOff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2951-1C60-6C46-BFBA-E97CEB356842}" type="datetimeFigureOut">
              <a:rPr lang="en-US" smtClean="0">
                <a:solidFill>
                  <a:srgbClr val="191B0E"/>
                </a:solidFill>
              </a:rPr>
              <a:pPr/>
              <a:t>12/12/2019</a:t>
            </a:fld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F9EE-D3C5-A349-9039-752B5A74A45E}" type="slidenum">
              <a:rPr lang="en-US" smtClean="0">
                <a:solidFill>
                  <a:srgbClr val="191B0E"/>
                </a:solidFill>
              </a:rPr>
              <a:pPr/>
              <a:t>‹#›</a:t>
            </a:fld>
            <a:endParaRPr lang="en-US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46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eelOff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2951-1C60-6C46-BFBA-E97CEB356842}" type="datetimeFigureOut">
              <a:rPr lang="en-US" smtClean="0">
                <a:solidFill>
                  <a:srgbClr val="191B0E"/>
                </a:solidFill>
              </a:rPr>
              <a:pPr/>
              <a:t>12/12/2019</a:t>
            </a:fld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F9EE-D3C5-A349-9039-752B5A74A45E}" type="slidenum">
              <a:rPr lang="en-US" smtClean="0">
                <a:solidFill>
                  <a:srgbClr val="191B0E"/>
                </a:solidFill>
              </a:rPr>
              <a:pPr/>
              <a:t>‹#›</a:t>
            </a:fld>
            <a:endParaRPr lang="en-US" dirty="0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0039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eelOff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202951-1C60-6C46-BFBA-E97CEB356842}" type="datetimeFigureOut">
              <a:rPr lang="en-US" smtClean="0">
                <a:solidFill>
                  <a:srgbClr val="191B0E"/>
                </a:solidFill>
              </a:rPr>
              <a:pPr/>
              <a:t>12/12/2019</a:t>
            </a:fld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94F9EE-D3C5-A349-9039-752B5A74A45E}" type="slidenum">
              <a:rPr lang="en-US" smtClean="0">
                <a:solidFill>
                  <a:srgbClr val="191B0E"/>
                </a:solidFill>
              </a:rPr>
              <a:pPr/>
              <a:t>‹#›</a:t>
            </a:fld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464811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eelOff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202951-1C60-6C46-BFBA-E97CEB356842}" type="datetimeFigureOut">
              <a:rPr lang="en-US" smtClean="0">
                <a:solidFill>
                  <a:srgbClr val="191B0E"/>
                </a:solidFill>
              </a:rPr>
              <a:pPr/>
              <a:t>12/12/2019</a:t>
            </a:fld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94F9EE-D3C5-A349-9039-752B5A74A45E}" type="slidenum">
              <a:rPr lang="en-US" smtClean="0">
                <a:solidFill>
                  <a:srgbClr val="191B0E"/>
                </a:solidFill>
              </a:rPr>
              <a:pPr/>
              <a:t>‹#›</a:t>
            </a:fld>
            <a:endParaRPr lang="en-US" dirty="0">
              <a:solidFill>
                <a:srgbClr val="191B0E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9217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eelOff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4695DCDD-BF1B-D54A-8F98-04B50CA42FCA}" type="datetimeFigureOut">
              <a:rPr lang="en-US" smtClean="0">
                <a:solidFill>
                  <a:srgbClr val="534949"/>
                </a:solidFill>
              </a:rPr>
              <a:pPr defTabSz="457200"/>
              <a:t>12/12/2019</a:t>
            </a:fld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defTabSz="457200"/>
            <a:fld id="{9D12B9C3-7518-A04C-A51E-5D96EC231BC7}" type="slidenum">
              <a:rPr lang="en-US" smtClean="0">
                <a:solidFill>
                  <a:srgbClr val="534949"/>
                </a:solidFill>
              </a:rPr>
              <a:pPr defTabSz="457200"/>
              <a:t>‹#›</a:t>
            </a:fld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906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5="http://schemas.microsoft.com/office/powerpoint/2012/main">
    <mc:Choice Requires="p15">
      <p:transition spd="med">
        <p15:prstTrans prst="peelOff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pos="9216" userDrawn="1">
          <p15:clr>
            <a:srgbClr val="F26B43"/>
          </p15:clr>
        </p15:guide>
        <p15:guide id="0" pos="1248" userDrawn="1">
          <p15:clr>
            <a:srgbClr val="F26B43"/>
          </p15:clr>
        </p15:guide>
        <p15:guide id="0" pos="1152" userDrawn="1">
          <p15:clr>
            <a:srgbClr val="F26B43"/>
          </p15:clr>
        </p15:guide>
        <p15:guide id="0" orient="horz" pos="1368" userDrawn="1">
          <p15:clr>
            <a:srgbClr val="F26B43"/>
          </p15:clr>
        </p15:guide>
        <p15:guide id="0" orient="horz" pos="1440" userDrawn="1">
          <p15:clr>
            <a:srgbClr val="F26B43"/>
          </p15:clr>
        </p15:guide>
        <p15:guide id="0" orient="horz" pos="3696" userDrawn="1">
          <p15:clr>
            <a:srgbClr val="F26B43"/>
          </p15:clr>
        </p15:guide>
        <p15:guide id="0" orient="horz" pos="432" userDrawn="1">
          <p15:clr>
            <a:srgbClr val="F26B43"/>
          </p15:clr>
        </p15:guide>
        <p15:guide id="0" orient="horz" pos="1512" userDrawn="1">
          <p15:clr>
            <a:srgbClr val="F26B43"/>
          </p15:clr>
        </p15:guide>
        <p15:guide id="0" pos="6912" userDrawn="1">
          <p15:clr>
            <a:srgbClr val="F26B43"/>
          </p15:clr>
        </p15:guide>
        <p15:guide id="0" pos="936" userDrawn="1">
          <p15:clr>
            <a:srgbClr val="F26B43"/>
          </p15:clr>
        </p15:guide>
        <p15:guide id="1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2984" y="74141"/>
            <a:ext cx="8625016" cy="6013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Georgia" panose="02040502050405020303" pitchFamily="18" charset="0"/>
              </a:rPr>
              <a:t>Mexican Revolution Pamphlet</a:t>
            </a: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741" y="535458"/>
            <a:ext cx="11294075" cy="6466703"/>
          </a:xfrm>
        </p:spPr>
        <p:txBody>
          <a:bodyPr>
            <a:normAutofit fontScale="62500" lnSpcReduction="20000"/>
          </a:bodyPr>
          <a:lstStyle/>
          <a:p>
            <a:pPr marL="9144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b="1" u="sng" dirty="0">
                <a:latin typeface="Georgia" panose="02040502050405020303" pitchFamily="18" charset="0"/>
              </a:rPr>
              <a:t>Introduction</a:t>
            </a:r>
            <a:r>
              <a:rPr lang="en-US" sz="2600" b="1" dirty="0">
                <a:latin typeface="Georgia" panose="02040502050405020303" pitchFamily="18" charset="0"/>
              </a:rPr>
              <a:t>: </a:t>
            </a:r>
          </a:p>
          <a:p>
            <a:pPr marL="274320" indent="-18288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b="1" dirty="0">
                <a:latin typeface="Georgia" panose="02040502050405020303" pitchFamily="18" charset="0"/>
              </a:rPr>
              <a:t>You </a:t>
            </a:r>
            <a:r>
              <a:rPr lang="en-US" sz="2600" b="1" dirty="0" smtClean="0">
                <a:latin typeface="Georgia" panose="02040502050405020303" pitchFamily="18" charset="0"/>
              </a:rPr>
              <a:t>(&amp; a </a:t>
            </a:r>
            <a:r>
              <a:rPr lang="en-US" sz="2600" b="1" dirty="0">
                <a:latin typeface="Georgia" panose="02040502050405020303" pitchFamily="18" charset="0"/>
              </a:rPr>
              <a:t>partner if you </a:t>
            </a:r>
            <a:r>
              <a:rPr lang="en-US" sz="2600" b="1" dirty="0">
                <a:latin typeface="Georgia" panose="02040502050405020303" pitchFamily="18" charset="0"/>
              </a:rPr>
              <a:t>chose) </a:t>
            </a:r>
            <a:r>
              <a:rPr lang="en-US" sz="2600" b="1" dirty="0">
                <a:latin typeface="Georgia" panose="02040502050405020303" pitchFamily="18" charset="0"/>
              </a:rPr>
              <a:t>will design a pamphlet recruiting the Mexican people to the cause of revolution for either the 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Zapatista, </a:t>
            </a:r>
            <a:r>
              <a:rPr lang="en-US" sz="2600" b="1" dirty="0" err="1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Carrancistas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, or </a:t>
            </a:r>
            <a:r>
              <a:rPr lang="en-US" sz="2600" b="1" dirty="0" err="1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Villiastas</a:t>
            </a:r>
            <a:r>
              <a:rPr lang="en-US" sz="2600" b="1" dirty="0">
                <a:solidFill>
                  <a:schemeClr val="tx1"/>
                </a:solidFill>
                <a:latin typeface="Georgia" panose="02040502050405020303" pitchFamily="18" charset="0"/>
              </a:rPr>
              <a:t>—the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2600" b="1" dirty="0">
                <a:latin typeface="Georgia" panose="02040502050405020303" pitchFamily="18" charset="0"/>
              </a:rPr>
              <a:t>three main 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factions</a:t>
            </a:r>
            <a:r>
              <a:rPr lang="en-US" sz="2600" b="1" dirty="0">
                <a:latin typeface="Georgia" panose="02040502050405020303" pitchFamily="18" charset="0"/>
              </a:rPr>
              <a:t> of the revolution. </a:t>
            </a:r>
            <a:endParaRPr lang="en-US" sz="2600" b="1" dirty="0">
              <a:latin typeface="Georgia" panose="02040502050405020303" pitchFamily="18" charset="0"/>
            </a:endParaRPr>
          </a:p>
          <a:p>
            <a:pPr marL="274320" indent="-18288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b="1" dirty="0">
                <a:latin typeface="Georgia" panose="02040502050405020303" pitchFamily="18" charset="0"/>
              </a:rPr>
              <a:t>For </a:t>
            </a:r>
            <a:r>
              <a:rPr lang="en-US" sz="2600" b="1" dirty="0">
                <a:latin typeface="Georgia" panose="02040502050405020303" pitchFamily="18" charset="0"/>
              </a:rPr>
              <a:t>the purposes of this assignment, “Mexican people” is divided into four </a:t>
            </a:r>
            <a:r>
              <a:rPr lang="en-US" sz="2600" b="1" dirty="0">
                <a:solidFill>
                  <a:srgbClr val="7030A0"/>
                </a:solidFill>
                <a:latin typeface="Georgia" panose="02040502050405020303" pitchFamily="18" charset="0"/>
              </a:rPr>
              <a:t>groups 1.) the rich landowners 2.) the working/lower classes 3.) the clergy 4.) the military. </a:t>
            </a:r>
            <a:endParaRPr lang="en-US" sz="2600" b="1" dirty="0">
              <a:solidFill>
                <a:srgbClr val="7030A0"/>
              </a:solidFill>
              <a:latin typeface="Georgia" panose="02040502050405020303" pitchFamily="18" charset="0"/>
            </a:endParaRPr>
          </a:p>
          <a:p>
            <a:pPr marL="274320" indent="-18288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b="1" dirty="0">
                <a:latin typeface="Georgia" panose="02040502050405020303" pitchFamily="18" charset="0"/>
              </a:rPr>
              <a:t>Your 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faction</a:t>
            </a:r>
            <a:r>
              <a:rPr lang="en-US" sz="2600" b="1" dirty="0">
                <a:latin typeface="Georgia" panose="02040502050405020303" pitchFamily="18" charset="0"/>
              </a:rPr>
              <a:t> </a:t>
            </a:r>
            <a:r>
              <a:rPr lang="en-US" sz="2600" b="1" dirty="0" smtClean="0">
                <a:latin typeface="Georgia" panose="02040502050405020303" pitchFamily="18" charset="0"/>
              </a:rPr>
              <a:t>(&amp; partner </a:t>
            </a:r>
            <a:r>
              <a:rPr lang="en-US" sz="2600" b="1" dirty="0">
                <a:latin typeface="Georgia" panose="02040502050405020303" pitchFamily="18" charset="0"/>
              </a:rPr>
              <a:t>if you chose) will be based on the reading </a:t>
            </a:r>
            <a:r>
              <a:rPr lang="en-US" sz="2600" b="1" dirty="0">
                <a:latin typeface="Georgia" panose="02040502050405020303" pitchFamily="18" charset="0"/>
              </a:rPr>
              <a:t>you were assigned for HW</a:t>
            </a:r>
            <a:r>
              <a:rPr lang="en-US" sz="2600" b="1" dirty="0">
                <a:latin typeface="Georgia" panose="02040502050405020303" pitchFamily="18" charset="0"/>
              </a:rPr>
              <a:t>. Each </a:t>
            </a:r>
            <a:r>
              <a:rPr lang="en-US" sz="2600" b="1" dirty="0">
                <a:latin typeface="Georgia" panose="02040502050405020303" pitchFamily="18" charset="0"/>
              </a:rPr>
              <a:t>person/pair </a:t>
            </a:r>
            <a:r>
              <a:rPr lang="en-US" sz="2600" b="1" dirty="0">
                <a:latin typeface="Georgia" panose="02040502050405020303" pitchFamily="18" charset="0"/>
              </a:rPr>
              <a:t>will then pick a </a:t>
            </a:r>
            <a:r>
              <a:rPr lang="en-US" sz="2600" b="1" dirty="0">
                <a:solidFill>
                  <a:srgbClr val="7030A0"/>
                </a:solidFill>
                <a:latin typeface="Georgia" panose="02040502050405020303" pitchFamily="18" charset="0"/>
              </a:rPr>
              <a:t>group </a:t>
            </a:r>
            <a:r>
              <a:rPr lang="en-US" sz="2600" b="1" dirty="0">
                <a:latin typeface="Georgia" panose="02040502050405020303" pitchFamily="18" charset="0"/>
              </a:rPr>
              <a:t>of “Mexican people” to appeal </a:t>
            </a:r>
            <a:r>
              <a:rPr lang="en-US" sz="2600" b="1" dirty="0">
                <a:latin typeface="Georgia" panose="02040502050405020303" pitchFamily="18" charset="0"/>
              </a:rPr>
              <a:t>to in </a:t>
            </a:r>
            <a:r>
              <a:rPr lang="en-US" sz="2600" b="1" dirty="0" smtClean="0">
                <a:latin typeface="Georgia" panose="02040502050405020303" pitchFamily="18" charset="0"/>
              </a:rPr>
              <a:t>their </a:t>
            </a:r>
            <a:r>
              <a:rPr lang="en-US" sz="2600" b="1" dirty="0">
                <a:latin typeface="Georgia" panose="02040502050405020303" pitchFamily="18" charset="0"/>
              </a:rPr>
              <a:t>pamphlet.  </a:t>
            </a:r>
          </a:p>
          <a:p>
            <a:pPr marL="9144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b="1" dirty="0">
              <a:latin typeface="Georgia" panose="02040502050405020303" pitchFamily="18" charset="0"/>
            </a:endParaRPr>
          </a:p>
          <a:p>
            <a:pPr marL="9144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600" b="1" u="sng" dirty="0">
                <a:solidFill>
                  <a:srgbClr val="003300"/>
                </a:solidFill>
                <a:latin typeface="Georgia" panose="02040502050405020303" pitchFamily="18" charset="0"/>
              </a:rPr>
              <a:t>Finer Details</a:t>
            </a:r>
            <a:r>
              <a:rPr lang="en-US" sz="2600" b="1" dirty="0">
                <a:solidFill>
                  <a:srgbClr val="003300"/>
                </a:solidFill>
                <a:latin typeface="Georgia" panose="02040502050405020303" pitchFamily="18" charset="0"/>
              </a:rPr>
              <a:t>:</a:t>
            </a:r>
          </a:p>
          <a:p>
            <a:pPr marL="274320" indent="-18288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3300"/>
                </a:solidFill>
                <a:latin typeface="Georgia" panose="02040502050405020303" pitchFamily="18" charset="0"/>
              </a:rPr>
              <a:t>To </a:t>
            </a:r>
            <a:r>
              <a:rPr lang="en-US" sz="2600" b="1" dirty="0">
                <a:solidFill>
                  <a:srgbClr val="003300"/>
                </a:solidFill>
                <a:latin typeface="Georgia" panose="02040502050405020303" pitchFamily="18" charset="0"/>
              </a:rPr>
              <a:t>do this, you will first need to consider what the role of </a:t>
            </a:r>
            <a:r>
              <a:rPr lang="en-US" sz="2600" b="1" dirty="0" smtClean="0">
                <a:solidFill>
                  <a:srgbClr val="003300"/>
                </a:solidFill>
                <a:latin typeface="Georgia" panose="02040502050405020303" pitchFamily="18" charset="0"/>
              </a:rPr>
              <a:t>&amp; goal </a:t>
            </a:r>
            <a:r>
              <a:rPr lang="en-US" sz="2600" b="1" dirty="0">
                <a:solidFill>
                  <a:srgbClr val="003300"/>
                </a:solidFill>
                <a:latin typeface="Georgia" panose="02040502050405020303" pitchFamily="18" charset="0"/>
              </a:rPr>
              <a:t>of each 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faction</a:t>
            </a:r>
            <a:r>
              <a:rPr lang="en-US" sz="2600" b="1" dirty="0">
                <a:solidFill>
                  <a:srgbClr val="003300"/>
                </a:solidFill>
                <a:latin typeface="Georgia" panose="02040502050405020303" pitchFamily="18" charset="0"/>
              </a:rPr>
              <a:t> was, what </a:t>
            </a:r>
            <a:r>
              <a:rPr lang="en-US" sz="2600" b="1" dirty="0" smtClean="0">
                <a:solidFill>
                  <a:srgbClr val="7030A0"/>
                </a:solidFill>
                <a:latin typeface="Georgia" panose="02040502050405020303" pitchFamily="18" charset="0"/>
              </a:rPr>
              <a:t>group(s) </a:t>
            </a:r>
            <a:r>
              <a:rPr lang="en-US" sz="2600" b="1" dirty="0">
                <a:solidFill>
                  <a:srgbClr val="003300"/>
                </a:solidFill>
                <a:latin typeface="Georgia" panose="02040502050405020303" pitchFamily="18" charset="0"/>
              </a:rPr>
              <a:t>they appealed to, and how they differentiated themselves from the other 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factions</a:t>
            </a:r>
            <a:r>
              <a:rPr lang="en-US" sz="2600" b="1" dirty="0">
                <a:solidFill>
                  <a:srgbClr val="003300"/>
                </a:solidFill>
                <a:latin typeface="Georgia" panose="02040502050405020303" pitchFamily="18" charset="0"/>
              </a:rPr>
              <a:t>. </a:t>
            </a:r>
            <a:endParaRPr lang="en-US" sz="2600" b="1" dirty="0">
              <a:solidFill>
                <a:srgbClr val="003300"/>
              </a:solidFill>
              <a:latin typeface="Georgia" panose="02040502050405020303" pitchFamily="18" charset="0"/>
            </a:endParaRPr>
          </a:p>
          <a:p>
            <a:pPr marL="274320" indent="-18288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3300"/>
                </a:solidFill>
                <a:latin typeface="Georgia" panose="02040502050405020303" pitchFamily="18" charset="0"/>
              </a:rPr>
              <a:t>You </a:t>
            </a:r>
            <a:r>
              <a:rPr lang="en-US" sz="2600" b="1" dirty="0">
                <a:solidFill>
                  <a:srgbClr val="003300"/>
                </a:solidFill>
                <a:latin typeface="Georgia" panose="02040502050405020303" pitchFamily="18" charset="0"/>
              </a:rPr>
              <a:t>will need to think about the information from the </a:t>
            </a:r>
            <a:r>
              <a:rPr lang="en-US" sz="2600" b="1" dirty="0" smtClean="0">
                <a:solidFill>
                  <a:srgbClr val="003300"/>
                </a:solidFill>
                <a:latin typeface="Georgia" panose="02040502050405020303" pitchFamily="18" charset="0"/>
              </a:rPr>
              <a:t>lecture, </a:t>
            </a:r>
            <a:r>
              <a:rPr lang="en-US" sz="2600" b="1" dirty="0">
                <a:solidFill>
                  <a:srgbClr val="003300"/>
                </a:solidFill>
                <a:latin typeface="Georgia" panose="02040502050405020303" pitchFamily="18" charset="0"/>
              </a:rPr>
              <a:t>video </a:t>
            </a:r>
            <a:r>
              <a:rPr lang="en-US" sz="2600" b="1" dirty="0">
                <a:solidFill>
                  <a:srgbClr val="003300"/>
                </a:solidFill>
                <a:latin typeface="Georgia" panose="02040502050405020303" pitchFamily="18" charset="0"/>
              </a:rPr>
              <a:t>&amp;</a:t>
            </a:r>
            <a:r>
              <a:rPr lang="en-US" sz="2600" b="1" dirty="0" smtClean="0">
                <a:solidFill>
                  <a:srgbClr val="003300"/>
                </a:solidFill>
                <a:latin typeface="Georgia" panose="02040502050405020303" pitchFamily="18" charset="0"/>
              </a:rPr>
              <a:t> homework - </a:t>
            </a:r>
            <a:r>
              <a:rPr lang="en-US" sz="2600" b="1" dirty="0">
                <a:solidFill>
                  <a:srgbClr val="003300"/>
                </a:solidFill>
                <a:latin typeface="Georgia" panose="02040502050405020303" pitchFamily="18" charset="0"/>
              </a:rPr>
              <a:t>both primary </a:t>
            </a:r>
            <a:r>
              <a:rPr lang="en-US" sz="2600" b="1" dirty="0" smtClean="0">
                <a:solidFill>
                  <a:srgbClr val="003300"/>
                </a:solidFill>
                <a:latin typeface="Georgia" panose="02040502050405020303" pitchFamily="18" charset="0"/>
              </a:rPr>
              <a:t>&amp; secondary </a:t>
            </a:r>
            <a:r>
              <a:rPr lang="en-US" sz="2600" b="1" dirty="0">
                <a:solidFill>
                  <a:srgbClr val="003300"/>
                </a:solidFill>
                <a:latin typeface="Georgia" panose="02040502050405020303" pitchFamily="18" charset="0"/>
              </a:rPr>
              <a:t>sources, picking out a few key quotes you can integrate into your pamphlet. </a:t>
            </a:r>
            <a:endParaRPr lang="en-US" sz="2600" b="1" dirty="0">
              <a:solidFill>
                <a:srgbClr val="003300"/>
              </a:solidFill>
              <a:latin typeface="Georgia" panose="02040502050405020303" pitchFamily="18" charset="0"/>
            </a:endParaRPr>
          </a:p>
          <a:p>
            <a:pPr marL="804672" lvl="1" indent="-18288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300" b="1" dirty="0">
                <a:solidFill>
                  <a:srgbClr val="003300"/>
                </a:solidFill>
                <a:latin typeface="Georgia" panose="02040502050405020303" pitchFamily="18" charset="0"/>
              </a:rPr>
              <a:t>If </a:t>
            </a:r>
            <a:r>
              <a:rPr lang="en-US" sz="2300" b="1" dirty="0">
                <a:solidFill>
                  <a:srgbClr val="003300"/>
                </a:solidFill>
                <a:latin typeface="Georgia" panose="02040502050405020303" pitchFamily="18" charset="0"/>
              </a:rPr>
              <a:t>you need to do further research you may use a computer or other method of accessing the internet (you will need to informally cite any outside research on the back of your pamphlet). </a:t>
            </a:r>
            <a:endParaRPr lang="en-US" sz="2300" b="1" dirty="0">
              <a:solidFill>
                <a:srgbClr val="003300"/>
              </a:solidFill>
              <a:latin typeface="Georgia" panose="02040502050405020303" pitchFamily="18" charset="0"/>
            </a:endParaRPr>
          </a:p>
          <a:p>
            <a:pPr marL="274320" indent="-18288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3300"/>
                </a:solidFill>
                <a:latin typeface="Georgia" panose="02040502050405020303" pitchFamily="18" charset="0"/>
              </a:rPr>
              <a:t>You </a:t>
            </a:r>
            <a:r>
              <a:rPr lang="en-US" sz="2600" b="1" dirty="0">
                <a:solidFill>
                  <a:srgbClr val="003300"/>
                </a:solidFill>
                <a:latin typeface="Georgia" panose="02040502050405020303" pitchFamily="18" charset="0"/>
              </a:rPr>
              <a:t>will then need a take a white sheet of paper, fold it in thirds </a:t>
            </a:r>
            <a:r>
              <a:rPr lang="en-US" sz="2600" b="1" dirty="0" smtClean="0">
                <a:solidFill>
                  <a:srgbClr val="003300"/>
                </a:solidFill>
                <a:latin typeface="Georgia" panose="02040502050405020303" pitchFamily="18" charset="0"/>
              </a:rPr>
              <a:t>&amp; design </a:t>
            </a:r>
            <a:r>
              <a:rPr lang="en-US" sz="2600" b="1" dirty="0">
                <a:solidFill>
                  <a:srgbClr val="003300"/>
                </a:solidFill>
                <a:latin typeface="Georgia" panose="02040502050405020303" pitchFamily="18" charset="0"/>
              </a:rPr>
              <a:t>a pamphlet advertising the unique ideas of your 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faction</a:t>
            </a:r>
            <a:r>
              <a:rPr lang="en-US" sz="2600" b="1" dirty="0" smtClean="0">
                <a:solidFill>
                  <a:srgbClr val="003300"/>
                </a:solidFill>
                <a:latin typeface="Georgia" panose="02040502050405020303" pitchFamily="18" charset="0"/>
              </a:rPr>
              <a:t> </a:t>
            </a:r>
            <a:r>
              <a:rPr lang="en-US" sz="2600" b="1" dirty="0">
                <a:solidFill>
                  <a:srgbClr val="003300"/>
                </a:solidFill>
                <a:latin typeface="Georgia" panose="02040502050405020303" pitchFamily="18" charset="0"/>
              </a:rPr>
              <a:t>to the correct </a:t>
            </a:r>
            <a:r>
              <a:rPr lang="en-US" sz="2600" b="1" dirty="0" smtClean="0">
                <a:solidFill>
                  <a:srgbClr val="7030A0"/>
                </a:solidFill>
                <a:latin typeface="Georgia" panose="02040502050405020303" pitchFamily="18" charset="0"/>
              </a:rPr>
              <a:t>group </a:t>
            </a:r>
            <a:r>
              <a:rPr lang="en-US" sz="2600" b="1" dirty="0">
                <a:solidFill>
                  <a:srgbClr val="003300"/>
                </a:solidFill>
                <a:latin typeface="Georgia" panose="02040502050405020303" pitchFamily="18" charset="0"/>
              </a:rPr>
              <a:t>of the Mexican people</a:t>
            </a:r>
            <a:r>
              <a:rPr lang="en-US" sz="2600" b="1" dirty="0">
                <a:solidFill>
                  <a:srgbClr val="003300"/>
                </a:solidFill>
                <a:latin typeface="Georgia" panose="02040502050405020303" pitchFamily="18" charset="0"/>
              </a:rPr>
              <a:t>.</a:t>
            </a:r>
          </a:p>
          <a:p>
            <a:pPr marL="804672" lvl="1" indent="-18288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3300"/>
                </a:solidFill>
                <a:latin typeface="Georgia" panose="02040502050405020303" pitchFamily="18" charset="0"/>
              </a:rPr>
              <a:t>DON’T </a:t>
            </a:r>
            <a:r>
              <a:rPr lang="en-US" sz="2600" b="1" dirty="0">
                <a:solidFill>
                  <a:srgbClr val="003300"/>
                </a:solidFill>
                <a:latin typeface="Georgia" panose="02040502050405020303" pitchFamily="18" charset="0"/>
              </a:rPr>
              <a:t>LEAVE PAGES BLANK—WHO WANTS TO PICK UP A PAMPHLET THAT LOOKS INCOMPLETE! </a:t>
            </a:r>
            <a:endParaRPr lang="en-US" sz="2600" b="1" dirty="0">
              <a:solidFill>
                <a:srgbClr val="003300"/>
              </a:solidFill>
              <a:latin typeface="Georgia" panose="02040502050405020303" pitchFamily="18" charset="0"/>
            </a:endParaRPr>
          </a:p>
          <a:p>
            <a:pPr marL="804672" lvl="1" indent="-18288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3300"/>
                </a:solidFill>
                <a:latin typeface="Georgia" panose="02040502050405020303" pitchFamily="18" charset="0"/>
              </a:rPr>
              <a:t>Feel </a:t>
            </a:r>
            <a:r>
              <a:rPr lang="en-US" sz="2600" b="1" dirty="0">
                <a:solidFill>
                  <a:srgbClr val="003300"/>
                </a:solidFill>
                <a:latin typeface="Georgia" panose="02040502050405020303" pitchFamily="18" charset="0"/>
              </a:rPr>
              <a:t>free to be creative, but be sure to be historically accurate. </a:t>
            </a:r>
            <a:endParaRPr lang="en-US" sz="2600" b="1" dirty="0">
              <a:solidFill>
                <a:srgbClr val="003300"/>
              </a:solidFill>
              <a:latin typeface="Georgia" panose="02040502050405020303" pitchFamily="18" charset="0"/>
            </a:endParaRPr>
          </a:p>
          <a:p>
            <a:pPr marL="804672" lvl="1" indent="-18288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3300"/>
                </a:solidFill>
                <a:latin typeface="Georgia" panose="02040502050405020303" pitchFamily="18" charset="0"/>
              </a:rPr>
              <a:t>You </a:t>
            </a:r>
            <a:r>
              <a:rPr lang="en-US" sz="2600" b="1" dirty="0">
                <a:solidFill>
                  <a:srgbClr val="003300"/>
                </a:solidFill>
                <a:latin typeface="Georgia" panose="02040502050405020303" pitchFamily="18" charset="0"/>
              </a:rPr>
              <a:t>must do the pamphlet by hand. </a:t>
            </a:r>
            <a:endParaRPr lang="en-US" sz="2600" b="1" dirty="0">
              <a:solidFill>
                <a:srgbClr val="003300"/>
              </a:solidFill>
              <a:latin typeface="Georgia" panose="02040502050405020303" pitchFamily="18" charset="0"/>
            </a:endParaRPr>
          </a:p>
          <a:p>
            <a:pPr marL="9144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400" b="1" dirty="0">
                <a:solidFill>
                  <a:srgbClr val="C00000"/>
                </a:solidFill>
                <a:latin typeface="Georgia" panose="02040502050405020303" pitchFamily="18" charset="0"/>
              </a:rPr>
              <a:t>Good </a:t>
            </a:r>
            <a:r>
              <a:rPr lang="en-US" sz="3400" b="1" dirty="0">
                <a:solidFill>
                  <a:srgbClr val="C00000"/>
                </a:solidFill>
                <a:latin typeface="Georgia" panose="02040502050405020303" pitchFamily="18" charset="0"/>
              </a:rPr>
              <a:t>luck</a:t>
            </a:r>
            <a:r>
              <a:rPr lang="en-US" sz="34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0577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eelOff"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34</TotalTime>
  <Words>303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Franklin Gothic Book</vt:lpstr>
      <vt:lpstr>Georgia</vt:lpstr>
      <vt:lpstr>Crop</vt:lpstr>
      <vt:lpstr>Mexican Revolution Pamphlet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Mexican Rev Pamphlet</dc:title>
  <dc:creator>Maners, Allison SHS Staff</dc:creator>
  <cp:lastModifiedBy>Maners, Allison SHS Staff</cp:lastModifiedBy>
  <cp:revision>5</cp:revision>
  <dcterms:created xsi:type="dcterms:W3CDTF">2018-02-28T23:17:01Z</dcterms:created>
  <dcterms:modified xsi:type="dcterms:W3CDTF">2019-12-12T17:26:45Z</dcterms:modified>
</cp:coreProperties>
</file>