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76" r:id="rId2"/>
    <p:sldId id="256" r:id="rId3"/>
    <p:sldId id="275" r:id="rId4"/>
    <p:sldId id="257" r:id="rId5"/>
    <p:sldId id="258" r:id="rId6"/>
    <p:sldId id="435" r:id="rId7"/>
    <p:sldId id="423" r:id="rId8"/>
    <p:sldId id="441" r:id="rId9"/>
    <p:sldId id="480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62" r:id="rId18"/>
    <p:sldId id="463" r:id="rId19"/>
    <p:sldId id="464" r:id="rId20"/>
    <p:sldId id="465" r:id="rId21"/>
    <p:sldId id="466" r:id="rId22"/>
    <p:sldId id="467" r:id="rId23"/>
    <p:sldId id="485" r:id="rId24"/>
    <p:sldId id="468" r:id="rId25"/>
    <p:sldId id="469" r:id="rId26"/>
    <p:sldId id="470" r:id="rId27"/>
    <p:sldId id="471" r:id="rId28"/>
    <p:sldId id="472" r:id="rId29"/>
    <p:sldId id="473" r:id="rId30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65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D10F5559-3F17-4BB0-9DB1-73922761587C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C276371E-1C44-4F18-ABE8-E658524A1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78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0286B22D-264D-4AB4-B89D-807D2CEBC1A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444546"/>
            <a:ext cx="5558801" cy="3637020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7AE56729-1F2B-4D29-9027-1BDCE9CD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695DCDD-BF1B-D54A-8F98-04B50CA42FCA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95DCDD-BF1B-D54A-8F98-04B50CA42FCA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695DCDD-BF1B-D54A-8F98-04B50CA42FCA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31370"/>
            <a:ext cx="6324600" cy="5617029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1. How </a:t>
            </a:r>
            <a:r>
              <a:rPr lang="en-US" sz="2800" b="1" dirty="0"/>
              <a:t>do the changes in the 19</a:t>
            </a:r>
            <a:r>
              <a:rPr lang="en-US" sz="2800" b="1" baseline="30000" dirty="0"/>
              <a:t>th</a:t>
            </a:r>
            <a:r>
              <a:rPr lang="en-US" sz="2800" b="1" dirty="0"/>
              <a:t> century create modern </a:t>
            </a:r>
            <a:r>
              <a:rPr lang="en-US" sz="2800" b="1" dirty="0" smtClean="0"/>
              <a:t>society?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2. How </a:t>
            </a:r>
            <a:r>
              <a:rPr lang="en-US" sz="2800" b="1" dirty="0"/>
              <a:t>does the Industrial Revolution and the French Revolution foster the development of division between and/or creation of ideologies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1285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gari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35242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portrait-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810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822325" y="6056313"/>
            <a:ext cx="212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Camillo di Cavour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470525" y="5980113"/>
            <a:ext cx="227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Giuseppe Garibaldi</a:t>
            </a:r>
          </a:p>
        </p:txBody>
      </p:sp>
    </p:spTree>
    <p:extLst>
      <p:ext uri="{BB962C8B-B14F-4D97-AF65-F5344CB8AC3E}">
        <p14:creationId xmlns:p14="http://schemas.microsoft.com/office/powerpoint/2010/main" val="4177441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7018"/>
            <a:ext cx="9144000" cy="103689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Nationalism</a:t>
            </a:r>
            <a:br>
              <a:rPr lang="en-US" sz="3600" b="1" dirty="0">
                <a:latin typeface="Arial Black" panose="020B0A04020102020204" pitchFamily="34" charset="0"/>
              </a:rPr>
            </a:br>
            <a:r>
              <a:rPr lang="en-US" sz="3600" b="1" dirty="0">
                <a:latin typeface="Arial Black" panose="020B0A04020102020204" pitchFamily="34" charset="0"/>
              </a:rPr>
              <a:t>Unification of Italy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670" y="1676400"/>
            <a:ext cx="4500275" cy="49737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Sardinia</a:t>
            </a:r>
            <a:r>
              <a:rPr lang="ja-JP" altLang="en-US" sz="3200" dirty="0">
                <a:latin typeface="Arial"/>
              </a:rPr>
              <a:t>’</a:t>
            </a:r>
            <a:r>
              <a:rPr lang="en-US" sz="3200" dirty="0"/>
              <a:t>s </a:t>
            </a:r>
            <a:r>
              <a:rPr lang="en-US" sz="3200" dirty="0" smtClean="0"/>
              <a:t>(NI) King </a:t>
            </a:r>
            <a:r>
              <a:rPr lang="en-US" sz="3200" dirty="0"/>
              <a:t>appoints Camillo di Cavour as Prime Minister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Goal: gain control over northern Italy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Obstacle: most of northern Italy controlled by Austrian Empire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Tactic: get Napoleon III of France to help drive the Austrians </a:t>
            </a:r>
            <a:r>
              <a:rPr lang="en-US" sz="2800" dirty="0" smtClean="0"/>
              <a:t>out; it works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986" y="1193916"/>
            <a:ext cx="4340013" cy="566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735945" y="1193916"/>
            <a:ext cx="2133600" cy="1981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315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36" y="1668544"/>
            <a:ext cx="4383464" cy="49773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Southern Italy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Giuseppe Garibaldi leads nationalist rebels (redshirts) and takes over Sicily (secretly aided by Sardinia)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Garibaldi and his troops march north, Cavour has his king meet Garibaldi in Naples, they unite the south to Sardinia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Garibaldi steps aside and lets the king rule over both parts in 1860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69681"/>
            <a:ext cx="9144000" cy="1319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Nationalism</a:t>
            </a:r>
            <a:b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Unification of Italy</a:t>
            </a:r>
            <a:endParaRPr lang="en-US" sz="36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77000" y="2743200"/>
            <a:ext cx="2209800" cy="3657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5" descr="gari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90" y="1668544"/>
            <a:ext cx="4200949" cy="61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567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89" y="1677970"/>
            <a:ext cx="4081807" cy="4920793"/>
          </a:xfrm>
        </p:spPr>
        <p:txBody>
          <a:bodyPr>
            <a:normAutofit fontScale="92500"/>
          </a:bodyPr>
          <a:lstStyle/>
          <a:p>
            <a:pPr marL="45720" indent="0">
              <a:lnSpc>
                <a:spcPct val="90000"/>
              </a:lnSpc>
              <a:buNone/>
            </a:pPr>
            <a:r>
              <a:rPr lang="en-US" sz="2400" dirty="0"/>
              <a:t>The </a:t>
            </a:r>
            <a:r>
              <a:rPr lang="en-US" sz="2400" dirty="0" smtClean="0"/>
              <a:t>rest (Rome):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200" dirty="0"/>
              <a:t>Venice leaves Austria (they let it go) and joins Italy in 1866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Garibaldi then threatens to conquer to Papal States; marches army in, Pope gives up and they give him Vatican City in return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French have a presence in Rome until 1870 when the Franco-Prussian War forces them to withdraw completely leaving Rome to the Italians  - Who make Rome their capital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97963"/>
            <a:ext cx="9144000" cy="1291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Nationalism</a:t>
            </a:r>
            <a:b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Unification of Italy</a:t>
            </a:r>
            <a:endParaRPr lang="en-US" sz="36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6586" y="1464174"/>
            <a:ext cx="4822906" cy="57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052008" y="2168165"/>
            <a:ext cx="1519286" cy="2464324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55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3" name="Picture 5" descr="image?id=79916&amp;rendTypeId=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58" y="152400"/>
            <a:ext cx="535577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76600" y="6400800"/>
            <a:ext cx="281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King Victor Emmanuel II</a:t>
            </a:r>
          </a:p>
        </p:txBody>
      </p:sp>
    </p:spTree>
    <p:extLst>
      <p:ext uri="{BB962C8B-B14F-4D97-AF65-F5344CB8AC3E}">
        <p14:creationId xmlns:p14="http://schemas.microsoft.com/office/powerpoint/2010/main" val="3665546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9164"/>
            <a:ext cx="8229600" cy="1143000"/>
          </a:xfrm>
        </p:spPr>
        <p:txBody>
          <a:bodyPr/>
          <a:lstStyle/>
          <a:p>
            <a:r>
              <a:rPr lang="en-US" dirty="0"/>
              <a:t>Italian unification</a:t>
            </a:r>
          </a:p>
        </p:txBody>
      </p:sp>
      <p:pic>
        <p:nvPicPr>
          <p:cNvPr id="23557" name="Picture 5" descr="KISH_23_5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82932"/>
            <a:ext cx="4800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13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253" y="355847"/>
            <a:ext cx="3470313" cy="1054394"/>
          </a:xfrm>
        </p:spPr>
        <p:txBody>
          <a:bodyPr/>
          <a:lstStyle/>
          <a:p>
            <a:pPr algn="l"/>
            <a:r>
              <a:rPr lang="en-US" b="1" dirty="0"/>
              <a:t>Germany: 1815</a:t>
            </a:r>
          </a:p>
        </p:txBody>
      </p:sp>
      <p:pic>
        <p:nvPicPr>
          <p:cNvPr id="6149" name="Picture 5" descr="germany18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2" y="1674813"/>
            <a:ext cx="8001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635566" y="238377"/>
            <a:ext cx="533426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Tahoma" charset="0"/>
              </a:rPr>
              <a:t>●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Creation of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German Confederation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under the presidency of Austria. Prussia and Austria were the two most powerful German states.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Traditionally,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Austria was recognized as the most important. There was a strong popular movement for unification but neither Austria nor Prussia was prepared to allow it happen. </a:t>
            </a:r>
          </a:p>
        </p:txBody>
      </p:sp>
    </p:spTree>
    <p:extLst>
      <p:ext uri="{BB962C8B-B14F-4D97-AF65-F5344CB8AC3E}">
        <p14:creationId xmlns:p14="http://schemas.microsoft.com/office/powerpoint/2010/main" val="946205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1260" cy="12627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Otto Von Bismarck: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ja-JP" altLang="en-US" sz="3100" dirty="0">
                <a:latin typeface="Arial"/>
              </a:rPr>
              <a:t>“</a:t>
            </a:r>
            <a:r>
              <a:rPr lang="en-US" sz="3100" dirty="0"/>
              <a:t>The Iron Chancellor</a:t>
            </a:r>
            <a:r>
              <a:rPr lang="ja-JP" altLang="en-US" sz="3100" dirty="0">
                <a:latin typeface="Arial"/>
              </a:rPr>
              <a:t>”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1300" dirty="0"/>
              <a:t>1815-1898</a:t>
            </a:r>
            <a:endParaRPr lang="en-US" sz="3100" dirty="0"/>
          </a:p>
        </p:txBody>
      </p:sp>
      <p:pic>
        <p:nvPicPr>
          <p:cNvPr id="14342" name="Picture 6" descr="otto-bismar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3465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74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8044" y="1614311"/>
            <a:ext cx="8839199" cy="50150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Bismarck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conservative, aristocrat, minister Wilhelm I in 1862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Chancellor of Northern Germany Confederation &amp; then Germany from 1867-1890</a:t>
            </a:r>
          </a:p>
          <a:p>
            <a:pPr>
              <a:lnSpc>
                <a:spcPct val="90000"/>
              </a:lnSpc>
            </a:pPr>
            <a:r>
              <a:rPr lang="en-US" sz="3200" b="1" i="1" dirty="0" smtClean="0"/>
              <a:t>Realpolitik</a:t>
            </a:r>
            <a:r>
              <a:rPr lang="en-US" sz="3200" b="1" dirty="0" smtClean="0"/>
              <a:t>: Realistic </a:t>
            </a:r>
            <a:r>
              <a:rPr lang="en-US" sz="3200" b="1" dirty="0"/>
              <a:t>politics based on the needs of the state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Power more important than principles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1" dirty="0"/>
              <a:t>Realpolitik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7411394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77091" y="1698171"/>
            <a:ext cx="8617527" cy="49312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latin typeface="Arial"/>
              </a:rPr>
              <a:t>Goal – Prussian control of a united Germany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Steps to Unification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3200" b="1" u="sng" dirty="0" smtClean="0"/>
              <a:t>Confederation</a:t>
            </a:r>
            <a:r>
              <a:rPr lang="en-US" sz="3200" b="1" dirty="0" smtClean="0"/>
              <a:t> – Prussia strongest after 1848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3200" b="1" u="sng" dirty="0" smtClean="0"/>
              <a:t>Zollverein</a:t>
            </a:r>
            <a:r>
              <a:rPr lang="en-US" sz="3200" b="1" dirty="0" smtClean="0"/>
              <a:t> – open trade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3200" b="1" u="sng" dirty="0" smtClean="0"/>
              <a:t>Make the public scared</a:t>
            </a:r>
            <a:r>
              <a:rPr lang="en-US" sz="3200" b="1" dirty="0" smtClean="0"/>
              <a:t> – Prussia puts down liberal rebellions 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3200" b="1" u="sng" dirty="0" smtClean="0"/>
              <a:t>Blood and Iron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1" dirty="0"/>
              <a:t>Realpolitik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2203212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60584"/>
            <a:ext cx="5491018" cy="1752600"/>
          </a:xfrm>
        </p:spPr>
        <p:txBody>
          <a:bodyPr/>
          <a:lstStyle/>
          <a:p>
            <a:pPr algn="r"/>
            <a:r>
              <a:rPr lang="en-US" dirty="0" smtClean="0"/>
              <a:t>An Introduction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Nationalism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46857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46757" y="1698171"/>
            <a:ext cx="8827910" cy="50412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ja-JP" altLang="en-US" sz="2800" b="1" dirty="0" smtClean="0">
                <a:latin typeface="Arial"/>
              </a:rPr>
              <a:t>“</a:t>
            </a:r>
            <a:r>
              <a:rPr lang="en-US" sz="3200" b="1" dirty="0"/>
              <a:t>Blood and Iron</a:t>
            </a:r>
            <a:r>
              <a:rPr lang="ja-JP" altLang="en-US" sz="3200" b="1" dirty="0">
                <a:latin typeface="Arial"/>
              </a:rPr>
              <a:t>”</a:t>
            </a:r>
            <a:r>
              <a:rPr lang="en-US" sz="3200" b="1" dirty="0"/>
              <a:t> Philosophy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He wanted to eliminate Austrian influence and bring about unification on Prussian terms. 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Expand Germany</a:t>
            </a:r>
            <a:r>
              <a:rPr lang="ja-JP" altLang="en-US" sz="2800" b="1" dirty="0">
                <a:latin typeface="Arial"/>
              </a:rPr>
              <a:t>’</a:t>
            </a:r>
            <a:r>
              <a:rPr lang="en-US" sz="2800" b="1" dirty="0"/>
              <a:t>s economic and industrial base with use of its resources</a:t>
            </a:r>
            <a:r>
              <a:rPr lang="en-US" sz="2800" b="1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Put down liberals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Expand and unify though war</a:t>
            </a:r>
          </a:p>
          <a:p>
            <a:pPr lvl="2">
              <a:lnSpc>
                <a:spcPct val="90000"/>
              </a:lnSpc>
            </a:pPr>
            <a:r>
              <a:rPr lang="en-US" sz="2400" b="1" dirty="0" smtClean="0"/>
              <a:t>Increase the power and influence of the army</a:t>
            </a:r>
          </a:p>
          <a:p>
            <a:pPr lvl="2">
              <a:lnSpc>
                <a:spcPct val="90000"/>
              </a:lnSpc>
            </a:pPr>
            <a:r>
              <a:rPr lang="en-US" sz="2400" b="1" dirty="0" smtClean="0"/>
              <a:t>Not make the same mistake of 1848 – this won’t happen via conferences, speeches and majority voting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1" dirty="0"/>
              <a:t>Realpolitik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3380292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9022" y="1625600"/>
            <a:ext cx="4944534" cy="5125156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u="sng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600" b="1" u="sng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2600" b="1" u="sng" dirty="0">
                <a:solidFill>
                  <a:schemeClr val="accent1">
                    <a:lumMod val="50000"/>
                  </a:schemeClr>
                </a:solidFill>
              </a:rPr>
              <a:t>: An Austrian-Prussian invasion of Schleswig-Holstein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Danish War (1864)</a:t>
            </a: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End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of Danish control of these provinces.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Prussia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gained a lot of support especially among German nationalists who wanted to see these provinces come under German control.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Sets up strange peace arrangement to promote discord, to lead to…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3 Wars for </a:t>
            </a:r>
            <a:r>
              <a:rPr lang="en-US" sz="4000" b="1" dirty="0" smtClean="0"/>
              <a:t>Unification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556" y="1799167"/>
            <a:ext cx="4085209" cy="47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95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6769" y="1558834"/>
            <a:ext cx="8834341" cy="5158055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400" b="1" u="sng" baseline="30000" dirty="0" smtClean="0">
                <a:solidFill>
                  <a:schemeClr val="accent5">
                    <a:lumMod val="50000"/>
                  </a:schemeClr>
                </a:solidFill>
              </a:rPr>
              <a:t>nd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</a:rPr>
              <a:t>: Austro-Prussian War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(1866) 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results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in Prussian control of several northern German states. 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Lasts 7 weeks</a:t>
            </a:r>
          </a:p>
          <a:p>
            <a:pPr lvl="1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Spread “grievances to other German States</a:t>
            </a:r>
            <a:endParaRPr lang="en-US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Dissolved the old confederation and establishes a new one dominated by Prussia</a:t>
            </a:r>
          </a:p>
          <a:p>
            <a:pPr lvl="1"/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Southern states were left independent, form military alliances with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Prussia</a:t>
            </a:r>
            <a:endParaRPr lang="en-US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3 Wars for </a:t>
            </a:r>
            <a:r>
              <a:rPr lang="en-US" sz="4000" b="1" dirty="0" smtClean="0"/>
              <a:t>Unification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95509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8343" y="1643605"/>
            <a:ext cx="8822767" cy="494239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400" b="1" u="sng" baseline="30000" dirty="0" smtClean="0">
                <a:solidFill>
                  <a:schemeClr val="accent6">
                    <a:lumMod val="50000"/>
                  </a:schemeClr>
                </a:solidFill>
              </a:rPr>
              <a:t>rd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</a:rPr>
              <a:t>: Franco-Prussian War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(1870-1871)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Bismarck bates the French into war over small matter of succession</a:t>
            </a:r>
          </a:p>
          <a:p>
            <a:pPr lvl="1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Has army at the ready on train tracks to attack</a:t>
            </a:r>
          </a:p>
          <a:p>
            <a:pPr lvl="1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Riles up nationalism in West and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South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Takes Alsace-Lorraine</a:t>
            </a:r>
          </a:p>
          <a:p>
            <a:pPr lvl="1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Demolishes France in 6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months -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really upsets balance of power and causes Britain to start to become “ok” with France to counter Germany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Wilhelm I of Prussia assumes the role of Kaiser, or emperor of Germany, with Otto von Bismarck as Chancellor.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Spends rest of his time as Chancellor messing with France</a:t>
            </a:r>
          </a:p>
          <a:p>
            <a:pPr lvl="1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Treaty signed at….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3 Wars for </a:t>
            </a:r>
            <a:r>
              <a:rPr lang="en-US" sz="4000" b="1" dirty="0" smtClean="0"/>
              <a:t>Unification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03820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1" y="351590"/>
            <a:ext cx="8461989" cy="626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02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5422" y="269919"/>
            <a:ext cx="3216926" cy="1054394"/>
          </a:xfrm>
        </p:spPr>
        <p:txBody>
          <a:bodyPr/>
          <a:lstStyle/>
          <a:p>
            <a:pPr algn="l"/>
            <a:r>
              <a:rPr lang="en-US" sz="3300" b="1" dirty="0" smtClean="0"/>
              <a:t>Germany: </a:t>
            </a:r>
            <a:r>
              <a:rPr lang="en-US" sz="3300" b="1" dirty="0"/>
              <a:t>1871</a:t>
            </a:r>
          </a:p>
        </p:txBody>
      </p:sp>
      <p:pic>
        <p:nvPicPr>
          <p:cNvPr id="7175" name="Picture 7" descr="germany18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818" y="1525094"/>
            <a:ext cx="7164532" cy="51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415229" y="269919"/>
            <a:ext cx="56186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FFFF99"/>
                </a:solidFill>
              </a:rPr>
              <a:t>The </a:t>
            </a:r>
            <a:r>
              <a:rPr lang="en-US" sz="2400" dirty="0">
                <a:solidFill>
                  <a:srgbClr val="FFFF99"/>
                </a:solidFill>
              </a:rPr>
              <a:t>new German Empire emerged as Europe</a:t>
            </a:r>
            <a:r>
              <a:rPr lang="ja-JP" altLang="en-US" sz="2400" dirty="0">
                <a:solidFill>
                  <a:srgbClr val="FFFF99"/>
                </a:solidFill>
                <a:latin typeface="Arial"/>
              </a:rPr>
              <a:t>’</a:t>
            </a:r>
            <a:r>
              <a:rPr lang="en-US" sz="2400" dirty="0">
                <a:solidFill>
                  <a:srgbClr val="FFFF99"/>
                </a:solidFill>
              </a:rPr>
              <a:t>s foremost military power. Prussia dominated </a:t>
            </a:r>
            <a:r>
              <a:rPr lang="en-US" sz="2400" dirty="0" smtClean="0">
                <a:solidFill>
                  <a:srgbClr val="FFFF99"/>
                </a:solidFill>
              </a:rPr>
              <a:t>the </a:t>
            </a:r>
            <a:r>
              <a:rPr lang="en-US" sz="2400" dirty="0">
                <a:solidFill>
                  <a:srgbClr val="FFFF99"/>
                </a:solidFill>
              </a:rPr>
              <a:t>new German state</a:t>
            </a:r>
            <a:r>
              <a:rPr lang="en-US" dirty="0">
                <a:solidFill>
                  <a:srgbClr val="FFFF9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4421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383" y="1719070"/>
            <a:ext cx="8672944" cy="4884929"/>
          </a:xfrm>
        </p:spPr>
        <p:txBody>
          <a:bodyPr>
            <a:normAutofit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What does Teutonic mean?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Why would Germans be attracted to these types of theories at this time? (&amp; historically other places too, not limited to Germany)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Why would I assign you to read these excerpts?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German Racial Nationalism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94027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998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Other nationalist movements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690254"/>
            <a:ext cx="8802254" cy="494145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Ireland tries to break with UK after the famine (and then tries again, and again, and again)—leads to Rebellion, Civil War, IRA, etc.</a:t>
            </a:r>
          </a:p>
          <a:p>
            <a:r>
              <a:rPr lang="en-US" sz="2400" b="1" dirty="0" smtClean="0"/>
              <a:t>Balkans (most notably Serbia) try to break with Ottoman Empire and/or Austria Hungary—forming something called Greater Serbia (lots more on this later) which is still and issue today</a:t>
            </a:r>
          </a:p>
          <a:p>
            <a:r>
              <a:rPr lang="en-US" sz="2400" b="1" dirty="0" smtClean="0"/>
              <a:t>France tries to rally against “foreign” issues and united in Anti-Semitism, Dreyfus Affair</a:t>
            </a:r>
          </a:p>
          <a:p>
            <a:r>
              <a:rPr lang="en-US" sz="2400" b="1" dirty="0" smtClean="0"/>
              <a:t>Russia has to deal with autocrats ruling a huge, decaying empire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6772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5" y="259444"/>
            <a:ext cx="8635999" cy="1209137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cs typeface="Arial" charset="0"/>
              </a:rPr>
              <a:t>Types of Nationalist Movements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018" y="1717963"/>
            <a:ext cx="8829964" cy="495359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  <a:cs typeface="Arial" charset="0"/>
              </a:rPr>
              <a:t>Unification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Mergers of politically divided but culturally similar lands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19</a:t>
            </a:r>
            <a:r>
              <a:rPr lang="en-US" b="1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century Germany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19</a:t>
            </a:r>
            <a:r>
              <a:rPr lang="en-US" b="1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century Italy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  <a:cs typeface="Arial" charset="0"/>
              </a:rPr>
              <a:t>Separation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Culturally distant group resists being added to a state or tries to break away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Balkans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in the Ottoman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Empire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French-Canadians in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Canada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Ireland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  <a:cs typeface="Arial" charset="0"/>
              </a:rPr>
              <a:t>State-building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Culturally distinct groups form into a new state by accepting a single culture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The United States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Turkey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USSR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10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38545" y="1719070"/>
            <a:ext cx="8811491" cy="49449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Britain and Germany now the most powerful nations in Europe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France defeated, but still fairly strong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Austria and Russia lagged far behind, and were falling </a:t>
            </a:r>
            <a:r>
              <a:rPr lang="en-US" sz="3200" b="1" dirty="0" smtClean="0"/>
              <a:t>apart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Ottoman Empire was there but DOA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Lots of unrest still in the Balkans (more on this </a:t>
            </a:r>
            <a:r>
              <a:rPr lang="en-US" sz="3200" b="1"/>
              <a:t>later</a:t>
            </a:r>
            <a:r>
              <a:rPr lang="en-US" sz="3200" b="1" smtClean="0"/>
              <a:t>)</a:t>
            </a:r>
            <a:endParaRPr lang="en-US" sz="3200" b="1" dirty="0" smtClean="0"/>
          </a:p>
          <a:p>
            <a:pPr>
              <a:lnSpc>
                <a:spcPct val="90000"/>
              </a:lnSpc>
            </a:pPr>
            <a:r>
              <a:rPr lang="en-US" sz="3200" b="1" dirty="0" smtClean="0"/>
              <a:t>Seeds </a:t>
            </a:r>
            <a:r>
              <a:rPr lang="en-US" sz="3200" b="1" dirty="0"/>
              <a:t>are sown for the biggest </a:t>
            </a:r>
            <a:r>
              <a:rPr lang="en-US" sz="3200" b="1" dirty="0" smtClean="0"/>
              <a:t>conflict “the world had ever seen” </a:t>
            </a:r>
            <a:endParaRPr lang="en-US" sz="3200" b="1" dirty="0"/>
          </a:p>
          <a:p>
            <a:pPr>
              <a:lnSpc>
                <a:spcPct val="90000"/>
              </a:lnSpc>
            </a:pPr>
            <a:r>
              <a:rPr lang="en-US" sz="3200" b="1" u="sng" dirty="0"/>
              <a:t>Next</a:t>
            </a:r>
            <a:r>
              <a:rPr lang="en-US" sz="3200" b="1" dirty="0"/>
              <a:t>: Britain, France, colonialism in Africa – all leading up to World War I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New face of Europe</a:t>
            </a:r>
          </a:p>
        </p:txBody>
      </p:sp>
    </p:spTree>
    <p:extLst>
      <p:ext uri="{BB962C8B-B14F-4D97-AF65-F5344CB8AC3E}">
        <p14:creationId xmlns:p14="http://schemas.microsoft.com/office/powerpoint/2010/main" val="2885051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600"/>
            <a:ext cx="8229600" cy="45005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The new unification of the working class, coupled with conservative reforms of the Congress of Vienna, led to a new unity within the oppressed classes. This coupled, with the Industrial Revolution caused the lower classes to form an adversarial relationship with the “fat cats” of capitalism. As a way to reclaim power the lower classes rallied around the new idea of the nation-state causing an outburst of Nationalism and eventually resulting the unification of Italy and Germany.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Europe Thesis</a:t>
            </a:r>
            <a:endParaRPr lang="en-US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1673" y="1671782"/>
            <a:ext cx="8728363" cy="499687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000" b="1" dirty="0" smtClean="0">
                <a:latin typeface="Arial" charset="0"/>
                <a:cs typeface="Arial" charset="0"/>
              </a:rPr>
              <a:t>Nationalism </a:t>
            </a:r>
            <a:r>
              <a:rPr lang="en-US" sz="3000" b="1" dirty="0">
                <a:latin typeface="Arial" charset="0"/>
                <a:cs typeface="Arial" charset="0"/>
              </a:rPr>
              <a:t>is the belief that people</a:t>
            </a:r>
            <a:r>
              <a:rPr lang="ja-JP" altLang="en-US" sz="3000" b="1" dirty="0">
                <a:latin typeface="Arial" charset="0"/>
                <a:cs typeface="Arial" charset="0"/>
              </a:rPr>
              <a:t>’</a:t>
            </a:r>
            <a:r>
              <a:rPr lang="en-US" sz="3000" b="1" dirty="0">
                <a:latin typeface="Arial" charset="0"/>
                <a:cs typeface="Arial" charset="0"/>
              </a:rPr>
              <a:t>s greatest loyalty should not be to a king, but to a nation of people who share common history and culture</a:t>
            </a:r>
          </a:p>
          <a:p>
            <a:pPr eaLnBrk="1" hangingPunct="1"/>
            <a:r>
              <a:rPr lang="en-US" sz="3000" dirty="0">
                <a:latin typeface="Arial" charset="0"/>
                <a:cs typeface="Arial" charset="0"/>
              </a:rPr>
              <a:t>Nationalism blurs the lines in political spectrum</a:t>
            </a:r>
          </a:p>
          <a:p>
            <a:pPr eaLnBrk="1" hangingPunct="1"/>
            <a:r>
              <a:rPr lang="en-US" sz="3000" dirty="0">
                <a:latin typeface="Arial" charset="0"/>
                <a:cs typeface="Arial" charset="0"/>
              </a:rPr>
              <a:t>Invokes all parts of life: Culture, History, Language, Territory, Nationality, </a:t>
            </a:r>
            <a:r>
              <a:rPr lang="en-US" sz="3000" dirty="0" smtClean="0">
                <a:latin typeface="Arial" charset="0"/>
                <a:cs typeface="Arial" charset="0"/>
              </a:rPr>
              <a:t>Religion</a:t>
            </a:r>
          </a:p>
          <a:p>
            <a:r>
              <a:rPr lang="en-US" sz="3000" dirty="0">
                <a:latin typeface="Arial" charset="0"/>
                <a:cs typeface="Arial" charset="0"/>
              </a:rPr>
              <a:t>Series of “isms” cause a major increase in nationalism, beginning w/ Rev. of 1848</a:t>
            </a:r>
          </a:p>
          <a:p>
            <a:r>
              <a:rPr lang="en-US" sz="3000" dirty="0">
                <a:latin typeface="Arial" charset="0"/>
                <a:cs typeface="Arial" charset="0"/>
              </a:rPr>
              <a:t>Most involved major shift to left in political </a:t>
            </a:r>
            <a:r>
              <a:rPr lang="en-US" sz="3000" dirty="0" smtClean="0">
                <a:latin typeface="Arial" charset="0"/>
                <a:cs typeface="Arial" charset="0"/>
              </a:rPr>
              <a:t>spectrum</a:t>
            </a:r>
            <a:endParaRPr lang="en-US" sz="3000" dirty="0">
              <a:latin typeface="Arial" charset="0"/>
              <a:cs typeface="Arial" charset="0"/>
            </a:endParaRPr>
          </a:p>
          <a:p>
            <a:pPr eaLnBrk="1" hangingPunct="1"/>
            <a:endParaRPr lang="en-US" sz="3000" b="1" dirty="0">
              <a:latin typeface="Arial" charset="0"/>
              <a:cs typeface="Arial" charset="0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360218"/>
            <a:ext cx="8229600" cy="1071418"/>
          </a:xfrm>
        </p:spPr>
        <p:txBody>
          <a:bodyPr/>
          <a:lstStyle/>
          <a:p>
            <a:pPr eaLnBrk="1" hangingPunct="1"/>
            <a:r>
              <a:rPr lang="en-US" sz="4000" b="1" dirty="0">
                <a:cs typeface="Arial" charset="0"/>
              </a:rPr>
              <a:t>Nationalism</a:t>
            </a:r>
          </a:p>
        </p:txBody>
      </p:sp>
    </p:spTree>
    <p:extLst>
      <p:ext uri="{BB962C8B-B14F-4D97-AF65-F5344CB8AC3E}">
        <p14:creationId xmlns:p14="http://schemas.microsoft.com/office/powerpoint/2010/main" val="2401989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3964" y="1717964"/>
            <a:ext cx="8700654" cy="4933439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>
                <a:latin typeface="Arial" charset="0"/>
                <a:cs typeface="Arial" charset="0"/>
              </a:rPr>
              <a:t>When a </a:t>
            </a:r>
            <a:r>
              <a:rPr lang="en-US" sz="2800" b="1" dirty="0" smtClean="0">
                <a:latin typeface="Arial" charset="0"/>
                <a:cs typeface="Arial" charset="0"/>
              </a:rPr>
              <a:t>nation, a </a:t>
            </a:r>
            <a:r>
              <a:rPr lang="en-US" sz="2800" b="1" dirty="0">
                <a:latin typeface="Arial" charset="0"/>
                <a:cs typeface="Arial" charset="0"/>
              </a:rPr>
              <a:t>group </a:t>
            </a:r>
            <a:r>
              <a:rPr lang="en-US" sz="2800" b="1" dirty="0" smtClean="0">
                <a:latin typeface="Arial" charset="0"/>
                <a:cs typeface="Arial" charset="0"/>
              </a:rPr>
              <a:t>with </a:t>
            </a:r>
            <a:r>
              <a:rPr lang="en-US" sz="2800" b="1" dirty="0">
                <a:latin typeface="Arial" charset="0"/>
                <a:cs typeface="Arial" charset="0"/>
              </a:rPr>
              <a:t>a common culture or </a:t>
            </a:r>
            <a:r>
              <a:rPr lang="en-US" sz="2800" b="1" dirty="0" smtClean="0">
                <a:latin typeface="Arial" charset="0"/>
                <a:cs typeface="Arial" charset="0"/>
              </a:rPr>
              <a:t>history, </a:t>
            </a:r>
            <a:r>
              <a:rPr lang="en-US" sz="2800" b="1" dirty="0">
                <a:latin typeface="Arial" charset="0"/>
                <a:cs typeface="Arial" charset="0"/>
              </a:rPr>
              <a:t>has it</a:t>
            </a:r>
            <a:r>
              <a:rPr lang="ja-JP" altLang="en-US" sz="2800" b="1" dirty="0">
                <a:latin typeface="Arial" charset="0"/>
                <a:cs typeface="Arial" charset="0"/>
              </a:rPr>
              <a:t>’</a:t>
            </a:r>
            <a:r>
              <a:rPr lang="en-US" sz="2800" b="1" dirty="0">
                <a:latin typeface="Arial" charset="0"/>
                <a:cs typeface="Arial" charset="0"/>
              </a:rPr>
              <a:t>s own independent government, it is called a nation-</a:t>
            </a:r>
            <a:r>
              <a:rPr lang="en-US" sz="2800" b="1" dirty="0" smtClean="0">
                <a:latin typeface="Arial" charset="0"/>
                <a:cs typeface="Arial" charset="0"/>
              </a:rPr>
              <a:t>state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You can have nations without states (i.e. no government like Egypt, Libya, Liberia) and states without nations (i.e. no common land like Palestine, Poland 1939, Baltics during </a:t>
            </a:r>
            <a:r>
              <a:rPr lang="en-US" sz="2800" dirty="0">
                <a:latin typeface="Arial" charset="0"/>
                <a:cs typeface="Arial" charset="0"/>
              </a:rPr>
              <a:t>C</a:t>
            </a:r>
            <a:r>
              <a:rPr lang="en-US" sz="2800" dirty="0" smtClean="0">
                <a:latin typeface="Arial" charset="0"/>
                <a:cs typeface="Arial" charset="0"/>
              </a:rPr>
              <a:t>old War)</a:t>
            </a:r>
            <a:endParaRPr 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In 1815, only </a:t>
            </a:r>
            <a:r>
              <a:rPr lang="en-US" sz="2800" dirty="0" smtClean="0">
                <a:latin typeface="Arial" charset="0"/>
                <a:cs typeface="Arial" charset="0"/>
              </a:rPr>
              <a:t>a few </a:t>
            </a:r>
            <a:r>
              <a:rPr lang="en-US" sz="2800" dirty="0">
                <a:latin typeface="Arial" charset="0"/>
                <a:cs typeface="Arial" charset="0"/>
              </a:rPr>
              <a:t>nation-states existed in Europe.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Britain, </a:t>
            </a:r>
            <a:r>
              <a:rPr lang="en-US" sz="2400" dirty="0" smtClean="0">
                <a:latin typeface="Arial" charset="0"/>
                <a:cs typeface="Arial" charset="0"/>
              </a:rPr>
              <a:t>France, Sweden, Spain, etc.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>
                <a:cs typeface="Arial" charset="0"/>
              </a:rPr>
              <a:t>Nation-state</a:t>
            </a:r>
            <a:endParaRPr lang="en-US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82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270" y="1674564"/>
            <a:ext cx="8791460" cy="5023691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3200" b="1" dirty="0"/>
              <a:t>According to Mazzini – what is </a:t>
            </a:r>
            <a:r>
              <a:rPr lang="en-US" sz="3200" b="1" dirty="0" smtClean="0"/>
              <a:t>nationalism (give total definition)?</a:t>
            </a:r>
          </a:p>
          <a:p>
            <a:pPr lvl="1"/>
            <a:r>
              <a:rPr lang="en-US" sz="2800" b="1" dirty="0" smtClean="0"/>
              <a:t>Paraphrase his ideas</a:t>
            </a:r>
            <a:endParaRPr lang="en-US" sz="2800" b="1" dirty="0"/>
          </a:p>
          <a:p>
            <a:pPr marL="502920" indent="-457200">
              <a:buFont typeface="+mj-lt"/>
              <a:buAutoNum type="arabicPeriod"/>
            </a:pPr>
            <a:r>
              <a:rPr lang="en-US" sz="3200" b="1" dirty="0" smtClean="0"/>
              <a:t>What is Mazzini’s argument? How does he lay it out?</a:t>
            </a:r>
          </a:p>
          <a:p>
            <a:pPr lvl="1"/>
            <a:r>
              <a:rPr lang="en-US" sz="2800" b="1" dirty="0" smtClean="0"/>
              <a:t>Paraphrase and find quote(s) to support 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Mazzini </a:t>
            </a:r>
            <a:r>
              <a:rPr lang="en-US" sz="4000" b="1" i="1" dirty="0" smtClean="0"/>
              <a:t>On Nationality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750102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006" y="1719070"/>
            <a:ext cx="8699863" cy="476881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b="1" dirty="0" smtClean="0"/>
              <a:t>Talk with your table mates about the following: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2800" b="1" dirty="0" smtClean="0"/>
              <a:t>What </a:t>
            </a:r>
            <a:r>
              <a:rPr lang="en-US" sz="2800" b="1" dirty="0"/>
              <a:t>are the goals of the revolutions across </a:t>
            </a:r>
            <a:r>
              <a:rPr lang="en-US" sz="2800" b="1" dirty="0" smtClean="0"/>
              <a:t>Europe around 1846-48, </a:t>
            </a:r>
            <a:r>
              <a:rPr lang="en-US" sz="2800" b="1" dirty="0"/>
              <a:t>what are some common themes amongst the revolutions</a:t>
            </a:r>
            <a:r>
              <a:rPr lang="en-US" sz="2800" b="1" dirty="0" smtClean="0"/>
              <a:t>?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2800" b="1" dirty="0"/>
              <a:t>Why does Spielvogel feel as if there are “failures” in 1848</a:t>
            </a:r>
            <a:r>
              <a:rPr lang="en-US" sz="2800" b="1" dirty="0" smtClean="0"/>
              <a:t>?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2800" b="1" dirty="0" smtClean="0"/>
              <a:t>In reference to the Revolutions </a:t>
            </a:r>
            <a:r>
              <a:rPr lang="en-US" sz="2800" b="1" dirty="0"/>
              <a:t>of </a:t>
            </a:r>
            <a:r>
              <a:rPr lang="en-US" sz="2800" b="1" dirty="0" smtClean="0"/>
              <a:t>1848, historian A.J.P. Taylor noted “history </a:t>
            </a:r>
            <a:r>
              <a:rPr lang="en-US" sz="2800" b="1" dirty="0"/>
              <a:t>reached a turning point &amp; failed to turn</a:t>
            </a:r>
            <a:r>
              <a:rPr lang="en-US" sz="2800" b="1" dirty="0" smtClean="0"/>
              <a:t>”.  Discuss to what extent you agree with this statement.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Revolutions of 1848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72337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829"/>
            <a:ext cx="9144000" cy="1325251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Nationalism</a:t>
            </a:r>
            <a:br>
              <a:rPr lang="en-US" b="1" dirty="0" smtClean="0">
                <a:latin typeface="Arial Black" panose="020B0A04020102020204" pitchFamily="34" charset="0"/>
              </a:rPr>
            </a:br>
            <a:r>
              <a:rPr lang="en-US" b="1" dirty="0" smtClean="0">
                <a:latin typeface="Arial Black" panose="020B0A04020102020204" pitchFamily="34" charset="0"/>
              </a:rPr>
              <a:t>Unification of Italy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390" y="1734532"/>
            <a:ext cx="8700940" cy="48359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Spielvogel</a:t>
            </a:r>
            <a:r>
              <a:rPr lang="en-US" sz="2800" b="1" dirty="0"/>
              <a:t>:</a:t>
            </a:r>
            <a:r>
              <a:rPr lang="en-US" sz="2800" b="1" dirty="0" smtClean="0"/>
              <a:t> Italy is 663-665 &amp; Germany is 665-669</a:t>
            </a: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Italians </a:t>
            </a:r>
            <a:r>
              <a:rPr lang="en-US" sz="2800" b="1" dirty="0"/>
              <a:t>were very interested in the revolutions of 1830 and </a:t>
            </a:r>
            <a:r>
              <a:rPr lang="en-US" sz="2800" b="1" dirty="0" smtClean="0"/>
              <a:t>1848 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Kingdom </a:t>
            </a:r>
            <a:r>
              <a:rPr lang="en-US" sz="2400" b="1" dirty="0"/>
              <a:t>of Piedmont-Sardinia (basically western Italy) had a liberal constitution</a:t>
            </a:r>
          </a:p>
          <a:p>
            <a:pPr lvl="1">
              <a:lnSpc>
                <a:spcPct val="80000"/>
              </a:lnSpc>
            </a:pPr>
            <a:r>
              <a:rPr lang="en-US" sz="2400" b="1" dirty="0"/>
              <a:t>This appealed to middle class Italians all over the region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Young Italy movement: founded by Giuseppe Mazzini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Rose up and revolted against Austria </a:t>
            </a:r>
            <a:r>
              <a:rPr lang="en-US" sz="2400" b="1" dirty="0"/>
              <a:t>&amp;</a:t>
            </a:r>
            <a:r>
              <a:rPr lang="en-US" sz="2400" b="1" dirty="0" smtClean="0"/>
              <a:t> other powers in Italy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Wanted </a:t>
            </a:r>
            <a:r>
              <a:rPr lang="en-US" sz="2400" b="1" dirty="0"/>
              <a:t>a democratic, republican form of </a:t>
            </a:r>
            <a:r>
              <a:rPr lang="en-US" sz="2400" b="1" dirty="0" smtClean="0"/>
              <a:t>government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59186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829"/>
            <a:ext cx="9144000" cy="1325251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Nationalism</a:t>
            </a:r>
            <a:br>
              <a:rPr lang="en-US" b="1" dirty="0" smtClean="0">
                <a:latin typeface="Arial Black" panose="020B0A04020102020204" pitchFamily="34" charset="0"/>
              </a:rPr>
            </a:br>
            <a:r>
              <a:rPr lang="en-US" b="1" dirty="0" smtClean="0">
                <a:latin typeface="Arial Black" panose="020B0A04020102020204" pitchFamily="34" charset="0"/>
              </a:rPr>
              <a:t>Unification of Italy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390" y="1734532"/>
            <a:ext cx="8700940" cy="48359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Young </a:t>
            </a:r>
            <a:r>
              <a:rPr lang="en-US" sz="2800" b="1" dirty="0"/>
              <a:t>Italy movement: founded by Giuseppe Mazzini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Rose up and revolted against Austria </a:t>
            </a:r>
            <a:r>
              <a:rPr lang="en-US" sz="2400" b="1" dirty="0"/>
              <a:t>&amp;</a:t>
            </a:r>
            <a:r>
              <a:rPr lang="en-US" sz="2400" b="1" dirty="0" smtClean="0"/>
              <a:t> other powers in Italy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Wanted </a:t>
            </a:r>
            <a:r>
              <a:rPr lang="en-US" sz="2400" b="1" dirty="0"/>
              <a:t>a democratic, republican form of government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Anti-monarchy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Revolt didn’t work out (you read about it) because not all of Italy agreed and eventually Austria has presence in Italy again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Basically divided into three main areas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Northern Italy, Southern Italy, the Papal State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Keep this in mind when reading about unification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39056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</TotalTime>
  <Words>1448</Words>
  <Application>Microsoft Office PowerPoint</Application>
  <PresentationFormat>On-screen Show (4:3)</PresentationFormat>
  <Paragraphs>143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Franklin Gothic Medium</vt:lpstr>
      <vt:lpstr>HG創英角ｺﾞｼｯｸUB</vt:lpstr>
      <vt:lpstr>Tahoma</vt:lpstr>
      <vt:lpstr>Wingdings</vt:lpstr>
      <vt:lpstr>Wingdings 2</vt:lpstr>
      <vt:lpstr>Grid</vt:lpstr>
      <vt:lpstr>1. How do the changes in the 19th century create modern society?  2. How does the Industrial Revolution and the French Revolution foster the development of division between and/or creation of ideologies?</vt:lpstr>
      <vt:lpstr>Nationalism</vt:lpstr>
      <vt:lpstr>Europe Thesis</vt:lpstr>
      <vt:lpstr>Nationalism</vt:lpstr>
      <vt:lpstr>Nation-state</vt:lpstr>
      <vt:lpstr>Mazzini On Nationality</vt:lpstr>
      <vt:lpstr>Revolutions of 1848</vt:lpstr>
      <vt:lpstr>Nationalism Unification of Italy</vt:lpstr>
      <vt:lpstr>Nationalism Unification of Italy</vt:lpstr>
      <vt:lpstr>PowerPoint Presentation</vt:lpstr>
      <vt:lpstr>Nationalism Unification of Italy</vt:lpstr>
      <vt:lpstr>PowerPoint Presentation</vt:lpstr>
      <vt:lpstr>PowerPoint Presentation</vt:lpstr>
      <vt:lpstr>PowerPoint Presentation</vt:lpstr>
      <vt:lpstr>Italian unification</vt:lpstr>
      <vt:lpstr>Germany: 1815</vt:lpstr>
      <vt:lpstr>Otto Von Bismarck:  “The Iron Chancellor” 1815-1898</vt:lpstr>
      <vt:lpstr>Realpolitik</vt:lpstr>
      <vt:lpstr>Realpolitik</vt:lpstr>
      <vt:lpstr>Realpolitik</vt:lpstr>
      <vt:lpstr>3 Wars for Unification</vt:lpstr>
      <vt:lpstr>3 Wars for Unification</vt:lpstr>
      <vt:lpstr>3 Wars for Unification</vt:lpstr>
      <vt:lpstr>PowerPoint Presentation</vt:lpstr>
      <vt:lpstr>Germany: 1871</vt:lpstr>
      <vt:lpstr>German Racial Nationalism</vt:lpstr>
      <vt:lpstr>Other nationalist movements</vt:lpstr>
      <vt:lpstr>Types of Nationalist Movements</vt:lpstr>
      <vt:lpstr>New face of Europe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</dc:title>
  <dc:creator>Paul Doran</dc:creator>
  <cp:lastModifiedBy>Maners, Allison SHS Staff</cp:lastModifiedBy>
  <cp:revision>192</cp:revision>
  <cp:lastPrinted>2019-11-05T19:30:41Z</cp:lastPrinted>
  <dcterms:created xsi:type="dcterms:W3CDTF">2012-03-05T18:37:05Z</dcterms:created>
  <dcterms:modified xsi:type="dcterms:W3CDTF">2019-11-06T19:19:25Z</dcterms:modified>
</cp:coreProperties>
</file>