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41649DF-9FFE-440F-9505-EE6D69BC199E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archives.gov/id/6011559" TargetMode="External"/><Relationship Id="rId2" Type="http://schemas.openxmlformats.org/officeDocument/2006/relationships/hyperlink" Target="https://s3.amazonaws.com/NARAprodstorage/lz/electronic-records/rg-079/NPS_NM/75001164_NHL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OPCVL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reference to origin, purpose, and content</a:t>
            </a:r>
            <a:r>
              <a:rPr lang="en-US" smtClean="0"/>
              <a:t>, analyze </a:t>
            </a:r>
            <a:r>
              <a:rPr lang="en-US" dirty="0" smtClean="0"/>
              <a:t>the value and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Practice: </a:t>
            </a:r>
            <a:r>
              <a:rPr lang="en-US" dirty="0" err="1" smtClean="0"/>
              <a:t>opcVL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u="sng" dirty="0"/>
              <a:t>Document #1 </a:t>
            </a:r>
            <a:r>
              <a:rPr lang="en-US" b="1" dirty="0"/>
              <a:t>(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long &amp; takes a bit to download, so open it and then move on to #2 in another window,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then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go back and read through the first 10’ish pages</a:t>
            </a:r>
            <a:r>
              <a:rPr lang="en-US" b="1" dirty="0"/>
              <a:t>) -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s3.amazonaws.com/NARAprodstorage/lz/electronic-records/rg-079/NPS_NM/75001164_NHL.pdf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b="1" dirty="0" smtClean="0"/>
          </a:p>
          <a:p>
            <a:r>
              <a:rPr lang="en-US" b="1" u="sng" dirty="0" smtClean="0"/>
              <a:t>Document </a:t>
            </a:r>
            <a:r>
              <a:rPr lang="en-US" b="1" u="sng" dirty="0"/>
              <a:t>#2 </a:t>
            </a:r>
            <a:r>
              <a:rPr lang="en-US" b="1" dirty="0"/>
              <a:t>- </a:t>
            </a:r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catalog.archives.gov/id/6011559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04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Who is the author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Primary or secondary?</a:t>
            </a:r>
          </a:p>
          <a:p>
            <a:pPr lvl="1"/>
            <a:r>
              <a:rPr lang="en-US" i="1" dirty="0"/>
              <a:t>Note: One is not more reliable than the other. Valuable </a:t>
            </a:r>
            <a:r>
              <a:rPr lang="en-US" i="1" dirty="0" smtClean="0"/>
              <a:t>and limited information </a:t>
            </a:r>
            <a:r>
              <a:rPr lang="en-US" i="1" dirty="0"/>
              <a:t>can be gleaned from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i="1" dirty="0" smtClean="0"/>
              <a:t>types </a:t>
            </a:r>
            <a:r>
              <a:rPr lang="en-US" i="1" dirty="0"/>
              <a:t>of documents. </a:t>
            </a:r>
            <a:endParaRPr lang="en-US" dirty="0"/>
          </a:p>
          <a:p>
            <a:pPr lvl="0"/>
            <a:r>
              <a:rPr lang="en-US" dirty="0"/>
              <a:t>When was it </a:t>
            </a:r>
            <a:r>
              <a:rPr lang="en-US" dirty="0" smtClean="0"/>
              <a:t>created/published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Where was it published?</a:t>
            </a:r>
          </a:p>
          <a:p>
            <a:pPr lvl="0"/>
            <a:r>
              <a:rPr lang="en-US" dirty="0"/>
              <a:t>Who is publishing it?</a:t>
            </a:r>
          </a:p>
          <a:p>
            <a:pPr lvl="0"/>
            <a:r>
              <a:rPr lang="en-US" i="1" dirty="0"/>
              <a:t>Is there anything we know about the author that is pertinent to our evaluation?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5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/>
          <a:lstStyle/>
          <a:p>
            <a:pPr lvl="0"/>
            <a:r>
              <a:rPr lang="en-US" dirty="0" smtClean="0"/>
              <a:t>Why </a:t>
            </a:r>
            <a:r>
              <a:rPr lang="en-US" dirty="0"/>
              <a:t>did the author create this piece of work? What is the intent?</a:t>
            </a:r>
          </a:p>
          <a:p>
            <a:pPr lvl="0"/>
            <a:r>
              <a:rPr lang="en-US" dirty="0"/>
              <a:t>Why did the author choose this particular format?</a:t>
            </a:r>
          </a:p>
          <a:p>
            <a:pPr lvl="0"/>
            <a:r>
              <a:rPr lang="en-US" dirty="0"/>
              <a:t>Who is the intended audience? Who was the author thinking would receive this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Purpose to educate, inform, keep record, sell newspapers, critique?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What is the main idea of the source?</a:t>
            </a:r>
          </a:p>
          <a:p>
            <a:pPr lvl="0"/>
            <a:r>
              <a:rPr lang="en-US" dirty="0"/>
              <a:t>What arguments, analysis, or conclusion are present within the source’s content? </a:t>
            </a:r>
          </a:p>
          <a:p>
            <a:r>
              <a:rPr lang="en-US" dirty="0" smtClean="0"/>
              <a:t>How can the content of the source be integrated into my explanation of its origin, purpose, value, and limitation?</a:t>
            </a:r>
          </a:p>
          <a:p>
            <a:r>
              <a:rPr lang="en-US" dirty="0"/>
              <a:t>Be careful not to place purpose and content together – they are two unique </a:t>
            </a:r>
            <a:r>
              <a:rPr lang="en-US" dirty="0" smtClean="0"/>
              <a:t>components.</a:t>
            </a:r>
          </a:p>
          <a:p>
            <a:r>
              <a:rPr lang="en-US" dirty="0" smtClean="0"/>
              <a:t>**</a:t>
            </a:r>
            <a:r>
              <a:rPr lang="en-US" b="1" dirty="0" smtClean="0"/>
              <a:t>Only use content with direct reference to value and limitations (same for origin and purpose).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i="1" dirty="0" smtClean="0"/>
              <a:t>who</a:t>
            </a:r>
            <a:r>
              <a:rPr lang="en-US" dirty="0" smtClean="0"/>
              <a:t> wrote </a:t>
            </a:r>
            <a:r>
              <a:rPr lang="en-US" dirty="0"/>
              <a:t>it (origin), </a:t>
            </a:r>
            <a:r>
              <a:rPr lang="en-US" i="1" dirty="0"/>
              <a:t>when/where </a:t>
            </a:r>
            <a:r>
              <a:rPr lang="en-US" dirty="0"/>
              <a:t>it came from, </a:t>
            </a:r>
            <a:r>
              <a:rPr lang="en-US" i="1" dirty="0"/>
              <a:t>why </a:t>
            </a:r>
            <a:r>
              <a:rPr lang="en-US" dirty="0"/>
              <a:t>it was created (purpose) and </a:t>
            </a:r>
            <a:r>
              <a:rPr lang="en-US" i="1" dirty="0"/>
              <a:t>what</a:t>
            </a:r>
            <a:r>
              <a:rPr lang="en-US" dirty="0"/>
              <a:t> the source says (content)…what value does this document have </a:t>
            </a:r>
            <a:r>
              <a:rPr lang="en-US" dirty="0" smtClean="0"/>
              <a:t>to historians?</a:t>
            </a:r>
          </a:p>
          <a:p>
            <a:pPr lvl="0"/>
            <a:r>
              <a:rPr lang="en-US" dirty="0" smtClean="0"/>
              <a:t>Under </a:t>
            </a:r>
            <a:r>
              <a:rPr lang="en-US" dirty="0"/>
              <a:t>what circumstances was the piece created and how does the piece reflect those circumstances?</a:t>
            </a:r>
          </a:p>
          <a:p>
            <a:pPr lvl="0"/>
            <a:r>
              <a:rPr lang="en-US" dirty="0"/>
              <a:t>What can we tell about any controversies from the piece?</a:t>
            </a:r>
          </a:p>
          <a:p>
            <a:pPr lvl="0"/>
            <a:r>
              <a:rPr lang="en-US" dirty="0"/>
              <a:t>What can we tell about the author’s perspectives from the piece?</a:t>
            </a:r>
          </a:p>
          <a:p>
            <a:pPr lvl="0"/>
            <a:r>
              <a:rPr lang="en-US" dirty="0"/>
              <a:t>What was going on in history at the time the piece was created and how does this piece accurately reflect it? (Put the document in historical context!)</a:t>
            </a:r>
          </a:p>
          <a:p>
            <a:pPr lvl="1"/>
            <a:r>
              <a:rPr lang="en-US" dirty="0"/>
              <a:t>It helps if you know the context of the document and can explain what the document helps you to understand about the context.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/>
          <a:lstStyle/>
          <a:p>
            <a:r>
              <a:rPr lang="en-US" dirty="0"/>
              <a:t>The task here is </a:t>
            </a:r>
            <a:r>
              <a:rPr lang="en-US" b="1" dirty="0"/>
              <a:t>not to point out weaknesses </a:t>
            </a:r>
            <a:r>
              <a:rPr lang="en-US" dirty="0"/>
              <a:t>of the source, but rather to say: at what point does this source cease to be of value to us as historians?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primary source document, having an incomplete picture of the whole is a given because the source was created by one person and naturally they will not have given every detail of the context. </a:t>
            </a:r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021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reliable is the source?</a:t>
            </a:r>
          </a:p>
          <a:p>
            <a:pPr lvl="0"/>
            <a:r>
              <a:rPr lang="en-US" dirty="0" smtClean="0"/>
              <a:t>How/why did it come into existence?  </a:t>
            </a:r>
          </a:p>
          <a:p>
            <a:pPr lvl="0"/>
            <a:r>
              <a:rPr lang="en-US" dirty="0" smtClean="0"/>
              <a:t>Was it produced of free will or </a:t>
            </a:r>
            <a:r>
              <a:rPr lang="en-US" dirty="0"/>
              <a:t>under duress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part of the story can we NOT tell from this document</a:t>
            </a:r>
            <a:r>
              <a:rPr lang="en-US" dirty="0" smtClean="0"/>
              <a:t>?  What is missing?</a:t>
            </a:r>
            <a:endParaRPr lang="en-US" dirty="0"/>
          </a:p>
          <a:p>
            <a:pPr lvl="0"/>
            <a:r>
              <a:rPr lang="en-US" dirty="0"/>
              <a:t>Does the author represent a particular ‘side’ of a </a:t>
            </a:r>
            <a:r>
              <a:rPr lang="en-US" dirty="0" smtClean="0"/>
              <a:t>controversy/event? Alternative perspective?</a:t>
            </a:r>
            <a:endParaRPr lang="en-US" dirty="0"/>
          </a:p>
          <a:p>
            <a:pPr lvl="0"/>
            <a:r>
              <a:rPr lang="en-US" dirty="0"/>
              <a:t>Does this piece inaccurately reflect anything about the time period?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is purposely not addressed</a:t>
            </a:r>
            <a:r>
              <a:rPr lang="en-US" dirty="0" smtClean="0"/>
              <a:t>? Consistent with other sources form the period?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53000" y="457200"/>
            <a:ext cx="34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1559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Instead of bias, use perspective.  Every document will have some bias and the term carries a negative connotation. </a:t>
            </a:r>
          </a:p>
          <a:p>
            <a:r>
              <a:rPr lang="en-US" dirty="0" smtClean="0"/>
              <a:t>Unless you know who translated a document and can speak to the value or limitations of this specific translation avoid it as a limitation.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181600" y="381000"/>
            <a:ext cx="3396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10963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Practice: </a:t>
            </a:r>
            <a:r>
              <a:rPr lang="en-US" dirty="0" err="1" smtClean="0"/>
              <a:t>opcVL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7924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Think of a research question on the American involvement in the Mexican Revolution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to be clear, YOU should never focus on American involvement in a regular assignment/project as this is a European/Latin American course-hence I am doing it as a practice hypothetical</a:t>
            </a:r>
          </a:p>
          <a:p>
            <a:r>
              <a:rPr lang="en-US" b="1" dirty="0" smtClean="0"/>
              <a:t>State your research question at the top of the handout</a:t>
            </a:r>
          </a:p>
          <a:p>
            <a:r>
              <a:rPr lang="en-US" b="1" dirty="0" smtClean="0"/>
              <a:t>You will briefly explain the nature of the two sources including an explanation of their relevance to your investigation</a:t>
            </a:r>
          </a:p>
          <a:p>
            <a:r>
              <a:rPr lang="en-US" b="1" dirty="0" smtClean="0"/>
              <a:t>You will analyze two sources for OPCVL</a:t>
            </a:r>
          </a:p>
          <a:p>
            <a:r>
              <a:rPr lang="en-US" b="1" dirty="0" smtClean="0"/>
              <a:t>You will find the two sources on the class website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328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284</TotalTime>
  <Words>696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Rockwell</vt:lpstr>
      <vt:lpstr>Wingdings 2</vt:lpstr>
      <vt:lpstr>Foundry</vt:lpstr>
      <vt:lpstr>OPCVL</vt:lpstr>
      <vt:lpstr>Origin</vt:lpstr>
      <vt:lpstr>Purpose</vt:lpstr>
      <vt:lpstr>Content</vt:lpstr>
      <vt:lpstr>Value</vt:lpstr>
      <vt:lpstr>Limitations</vt:lpstr>
      <vt:lpstr>PowerPoint Presentation</vt:lpstr>
      <vt:lpstr>PowerPoint Presentation</vt:lpstr>
      <vt:lpstr>Let’s Practice: opcVL:</vt:lpstr>
      <vt:lpstr>Let’s Practice: opcVL: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OPCVL</dc:title>
  <dc:creator>Windows User</dc:creator>
  <cp:lastModifiedBy>Maners, Allison SHS Staff</cp:lastModifiedBy>
  <cp:revision>16</cp:revision>
  <dcterms:created xsi:type="dcterms:W3CDTF">2016-11-29T15:37:05Z</dcterms:created>
  <dcterms:modified xsi:type="dcterms:W3CDTF">2019-12-17T19:11:44Z</dcterms:modified>
</cp:coreProperties>
</file>