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7" r:id="rId4"/>
    <p:sldId id="258" r:id="rId5"/>
    <p:sldId id="262" r:id="rId6"/>
    <p:sldId id="259" r:id="rId7"/>
    <p:sldId id="264" r:id="rId8"/>
    <p:sldId id="263" r:id="rId9"/>
    <p:sldId id="274" r:id="rId10"/>
    <p:sldId id="260" r:id="rId11"/>
    <p:sldId id="278" r:id="rId12"/>
    <p:sldId id="284" r:id="rId13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441D61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5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5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BC1F-9F9F-47C9-9D13-4D17D7BE5EEA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1C096-EC67-495B-8B4C-1BC506977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5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83980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3221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2750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173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30833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38405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67896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2956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15239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11164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44FB-7405-0346-86F4-7F72DB64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20424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544FB-7405-0346-86F4-7F72DB64B1CF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E9FA-2E56-004F-A344-9555BA82F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3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2499"/>
            <a:ext cx="7772400" cy="1470025"/>
          </a:xfrm>
        </p:spPr>
        <p:txBody>
          <a:bodyPr/>
          <a:lstStyle/>
          <a:p>
            <a:r>
              <a:rPr lang="en-US" dirty="0" smtClean="0"/>
              <a:t>Transatlantic Revolutions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48968"/>
            <a:ext cx="6400800" cy="1752600"/>
          </a:xfrm>
        </p:spPr>
        <p:txBody>
          <a:bodyPr/>
          <a:lstStyle/>
          <a:p>
            <a:r>
              <a:rPr lang="en-US" dirty="0" smtClean="0"/>
              <a:t>The fever of revolution spreads to the New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27" y="1879491"/>
            <a:ext cx="5924513" cy="475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6151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Peninsular War &amp; </a:t>
            </a:r>
            <a:r>
              <a:rPr lang="en-US" b="1" dirty="0" err="1" smtClean="0">
                <a:solidFill>
                  <a:srgbClr val="002060"/>
                </a:solidFill>
              </a:rPr>
              <a:t>Bonapartism</a:t>
            </a:r>
            <a:r>
              <a:rPr lang="en-US" b="1" dirty="0" smtClean="0">
                <a:solidFill>
                  <a:srgbClr val="002060"/>
                </a:solidFill>
              </a:rPr>
              <a:t> in South America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55" y="1600200"/>
            <a:ext cx="8814843" cy="502904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441D61"/>
                </a:solidFill>
              </a:rPr>
              <a:t>Late 1807 Napoleon moves on Iberia</a:t>
            </a:r>
          </a:p>
          <a:p>
            <a:pPr lvl="1"/>
            <a:r>
              <a:rPr lang="en-US" b="1" dirty="0" smtClean="0">
                <a:solidFill>
                  <a:srgbClr val="441D61"/>
                </a:solidFill>
              </a:rPr>
              <a:t>Brings great reforms but underestimates nationalism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Makes brother the King of Spain</a:t>
            </a:r>
          </a:p>
          <a:p>
            <a:pPr lvl="1"/>
            <a:r>
              <a:rPr lang="en-US" b="1" dirty="0" smtClean="0">
                <a:solidFill>
                  <a:srgbClr val="006600"/>
                </a:solidFill>
              </a:rPr>
              <a:t>Effectively causes Old Spain to lose control on Latin America</a:t>
            </a:r>
          </a:p>
          <a:p>
            <a:pPr lvl="1"/>
            <a:r>
              <a:rPr lang="en-US" b="1" dirty="0" smtClean="0">
                <a:solidFill>
                  <a:srgbClr val="006600"/>
                </a:solidFill>
              </a:rPr>
              <a:t>Institutes economic reform in Latin America but also causes nationalism to ramp up</a:t>
            </a:r>
          </a:p>
          <a:p>
            <a:pPr lvl="1"/>
            <a:r>
              <a:rPr lang="en-US" b="1" dirty="0" smtClean="0">
                <a:solidFill>
                  <a:srgbClr val="006600"/>
                </a:solidFill>
              </a:rPr>
              <a:t>Makes Creoles feel like they can and need to take over their countries for themselves rather than be ruled by Napoleon (done in name of popular sovereignty)</a:t>
            </a:r>
          </a:p>
          <a:p>
            <a:r>
              <a:rPr lang="en-US" b="1" dirty="0" smtClean="0">
                <a:solidFill>
                  <a:srgbClr val="005696"/>
                </a:solidFill>
              </a:rPr>
              <a:t>Marches on Lisbon</a:t>
            </a:r>
          </a:p>
          <a:p>
            <a:pPr lvl="1"/>
            <a:r>
              <a:rPr lang="en-US" b="1" dirty="0" smtClean="0">
                <a:solidFill>
                  <a:srgbClr val="005696"/>
                </a:solidFill>
              </a:rPr>
              <a:t>Causes the entire Portuguese court (with help of GB) to relocate to Rio de Janeiro</a:t>
            </a:r>
            <a:endParaRPr lang="en-US" b="1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6518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221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Latin American Revolutions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31" y="787400"/>
            <a:ext cx="8740141" cy="577181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441D61"/>
                </a:solidFill>
              </a:rPr>
              <a:t>Outside of Caribbean can basically be broken down into three key groups:</a:t>
            </a:r>
          </a:p>
          <a:p>
            <a:pPr lvl="1"/>
            <a:r>
              <a:rPr lang="en-US" b="1" dirty="0" smtClean="0">
                <a:solidFill>
                  <a:srgbClr val="441D61"/>
                </a:solidFill>
              </a:rPr>
              <a:t>Mexico</a:t>
            </a:r>
          </a:p>
          <a:p>
            <a:pPr lvl="1"/>
            <a:r>
              <a:rPr lang="en-US" b="1" dirty="0" smtClean="0">
                <a:solidFill>
                  <a:srgbClr val="441D61"/>
                </a:solidFill>
              </a:rPr>
              <a:t>Brazil</a:t>
            </a:r>
          </a:p>
          <a:p>
            <a:pPr lvl="1"/>
            <a:r>
              <a:rPr lang="en-US" b="1" dirty="0" smtClean="0">
                <a:solidFill>
                  <a:srgbClr val="441D61"/>
                </a:solidFill>
              </a:rPr>
              <a:t>Bolivarian Revolutions (rest of Latin America)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Causes variety of different ideas, leaders and results to occur (Bolivar, Hidalgo &amp; Morales, Pedro I, etc.)</a:t>
            </a:r>
          </a:p>
          <a:p>
            <a:pPr lvl="1"/>
            <a:r>
              <a:rPr lang="en-US" b="1" dirty="0" smtClean="0">
                <a:solidFill>
                  <a:srgbClr val="006600"/>
                </a:solidFill>
              </a:rPr>
              <a:t>Leads to popularity of Caudillos and Conservative Rule </a:t>
            </a:r>
            <a:r>
              <a:rPr lang="en-US" b="1" dirty="0" smtClean="0">
                <a:solidFill>
                  <a:srgbClr val="006600"/>
                </a:solidFill>
                <a:sym typeface="Wingdings"/>
              </a:rPr>
              <a:t> many argue one ruling class replaced another &amp; little changed for a average person</a:t>
            </a:r>
            <a:endParaRPr lang="en-US" b="1" dirty="0" smtClean="0">
              <a:solidFill>
                <a:srgbClr val="006600"/>
              </a:solidFill>
            </a:endParaRPr>
          </a:p>
          <a:p>
            <a:pPr lvl="1"/>
            <a:r>
              <a:rPr lang="en-US" b="1" dirty="0" smtClean="0">
                <a:solidFill>
                  <a:srgbClr val="006600"/>
                </a:solidFill>
              </a:rPr>
              <a:t>Church generally keeps power it doesn’t have in Europe</a:t>
            </a:r>
          </a:p>
          <a:p>
            <a:r>
              <a:rPr lang="en-US" b="1" dirty="0" smtClean="0">
                <a:solidFill>
                  <a:srgbClr val="005696"/>
                </a:solidFill>
              </a:rPr>
              <a:t>Everywhere but Cuba is independent by 1830s</a:t>
            </a:r>
            <a:endParaRPr lang="en-US" b="1" dirty="0">
              <a:solidFill>
                <a:srgbClr val="0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4556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221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Latin American Revolutions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31" y="787400"/>
            <a:ext cx="8740141" cy="5771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Assigned a reading, but it will not give you everything.  You will need to do a bit more research.  You will get class time on Monday to complete.  Be ready to share out on Tuesday.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441D61"/>
                </a:solidFill>
              </a:rPr>
              <a:t>What was the structure of your </a:t>
            </a:r>
            <a:r>
              <a:rPr lang="en-US" b="1" dirty="0" smtClean="0">
                <a:solidFill>
                  <a:srgbClr val="441D61"/>
                </a:solidFill>
              </a:rPr>
              <a:t>“nation” </a:t>
            </a:r>
            <a:r>
              <a:rPr lang="en-US" b="1" dirty="0">
                <a:solidFill>
                  <a:srgbClr val="441D61"/>
                </a:solidFill>
              </a:rPr>
              <a:t>before the revolution?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Background </a:t>
            </a:r>
            <a:r>
              <a:rPr lang="en-US" b="1" dirty="0">
                <a:solidFill>
                  <a:srgbClr val="441D61"/>
                </a:solidFill>
              </a:rPr>
              <a:t>on your </a:t>
            </a:r>
            <a:r>
              <a:rPr lang="en-US" b="1" dirty="0" smtClean="0">
                <a:solidFill>
                  <a:srgbClr val="441D61"/>
                </a:solidFill>
              </a:rPr>
              <a:t>revolution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41D61"/>
                </a:solidFill>
              </a:rPr>
              <a:t>a</a:t>
            </a:r>
            <a:r>
              <a:rPr lang="en-US" b="1" dirty="0" smtClean="0">
                <a:solidFill>
                  <a:srgbClr val="441D61"/>
                </a:solidFill>
              </a:rPr>
              <a:t>ny </a:t>
            </a:r>
            <a:r>
              <a:rPr lang="en-US" b="1" dirty="0">
                <a:solidFill>
                  <a:srgbClr val="441D61"/>
                </a:solidFill>
              </a:rPr>
              <a:t>major events or people that were </a:t>
            </a:r>
            <a:r>
              <a:rPr lang="en-US" b="1" dirty="0" smtClean="0">
                <a:solidFill>
                  <a:srgbClr val="441D61"/>
                </a:solidFill>
              </a:rPr>
              <a:t>involved </a:t>
            </a:r>
            <a:r>
              <a:rPr lang="en-US" b="1" dirty="0">
                <a:solidFill>
                  <a:srgbClr val="441D61"/>
                </a:solidFill>
              </a:rPr>
              <a:t>in the revolution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</a:rPr>
              <a:t>Causes for the </a:t>
            </a:r>
            <a:r>
              <a:rPr lang="en-US" b="1" dirty="0" smtClean="0">
                <a:solidFill>
                  <a:srgbClr val="006600"/>
                </a:solidFill>
              </a:rPr>
              <a:t>revolution</a:t>
            </a:r>
            <a:endParaRPr lang="en-US" b="1" dirty="0">
              <a:solidFill>
                <a:srgbClr val="0066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5696"/>
                </a:solidFill>
              </a:rPr>
              <a:t>What </a:t>
            </a:r>
            <a:r>
              <a:rPr lang="en-US" b="1" dirty="0">
                <a:solidFill>
                  <a:srgbClr val="005696"/>
                </a:solidFill>
              </a:rPr>
              <a:t>was the structure of your nation after the </a:t>
            </a:r>
            <a:r>
              <a:rPr lang="en-US" b="1" dirty="0" smtClean="0">
                <a:solidFill>
                  <a:srgbClr val="005696"/>
                </a:solidFill>
              </a:rPr>
              <a:t>revolution?</a:t>
            </a:r>
            <a:endParaRPr lang="en-US" b="1" dirty="0">
              <a:solidFill>
                <a:srgbClr val="00569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5696"/>
                </a:solidFill>
              </a:rPr>
              <a:t>Was the revolution </a:t>
            </a:r>
            <a:r>
              <a:rPr lang="en-US" b="1" dirty="0" smtClean="0">
                <a:solidFill>
                  <a:srgbClr val="005696"/>
                </a:solidFill>
              </a:rPr>
              <a:t>actually impactful? Did it make a difference? Was life any better for anyone?</a:t>
            </a:r>
          </a:p>
        </p:txBody>
      </p:sp>
    </p:spTree>
    <p:extLst>
      <p:ext uri="{BB962C8B-B14F-4D97-AF65-F5344CB8AC3E}">
        <p14:creationId xmlns:p14="http://schemas.microsoft.com/office/powerpoint/2010/main" val="162643497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Impact of the Enlightenment, American &amp; French Revolutions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83" y="1357438"/>
            <a:ext cx="8702790" cy="536517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441D61"/>
                </a:solidFill>
              </a:rPr>
              <a:t>Ideas of the Enlightenment come to Americas around the same time as Europe</a:t>
            </a:r>
          </a:p>
          <a:p>
            <a:pPr lvl="1"/>
            <a:r>
              <a:rPr lang="en-US" dirty="0" smtClean="0">
                <a:solidFill>
                  <a:srgbClr val="441D61"/>
                </a:solidFill>
              </a:rPr>
              <a:t>Rich peninsulars &amp; creoles were famously “slaves” to European fashion, ideas, culture, etc. until well into the 20</a:t>
            </a:r>
            <a:r>
              <a:rPr lang="en-US" baseline="30000" dirty="0" smtClean="0">
                <a:solidFill>
                  <a:srgbClr val="441D61"/>
                </a:solidFill>
              </a:rPr>
              <a:t>th</a:t>
            </a:r>
            <a:r>
              <a:rPr lang="en-US" dirty="0" smtClean="0">
                <a:solidFill>
                  <a:srgbClr val="441D61"/>
                </a:solidFill>
              </a:rPr>
              <a:t> century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Intellectual atmosphere was one that wanted a move to free society, looser caste system, end to slavery, etc., </a:t>
            </a:r>
            <a:r>
              <a:rPr lang="en-US" b="1" u="sng" dirty="0" smtClean="0">
                <a:solidFill>
                  <a:srgbClr val="006600"/>
                </a:solidFill>
              </a:rPr>
              <a:t>but never really had the stomach to do it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economic (who would produce our resources?),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social (we like having money) </a:t>
            </a:r>
          </a:p>
          <a:p>
            <a:pPr lvl="1"/>
            <a:r>
              <a:rPr lang="en-US" dirty="0" smtClean="0">
                <a:solidFill>
                  <a:srgbClr val="006600"/>
                </a:solidFill>
              </a:rPr>
              <a:t>political reasons (church and state tied in Spain so Enlightenment always goes through religion)</a:t>
            </a:r>
          </a:p>
          <a:p>
            <a:r>
              <a:rPr lang="en-US" b="1" dirty="0" smtClean="0">
                <a:solidFill>
                  <a:srgbClr val="005696"/>
                </a:solidFill>
              </a:rPr>
              <a:t>American Revolution shows that it is possible for colonies to throw off yoke of colonial power &amp; have pop. sovereignty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French Revolution perpetuates the idea that Europeans are ready for Enlightenment ideals (esp. end to slavery)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2078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17" y="2942903"/>
            <a:ext cx="5533480" cy="39150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73" y="361814"/>
            <a:ext cx="8916544" cy="40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2668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67" y="1651000"/>
            <a:ext cx="4961411" cy="344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221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Haitian Revolution Part 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746957"/>
            <a:ext cx="7226300" cy="582626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What unique characteristics did the colony of St. </a:t>
            </a:r>
            <a:r>
              <a:rPr lang="en-US" b="1" dirty="0" err="1" smtClean="0">
                <a:solidFill>
                  <a:srgbClr val="441D61"/>
                </a:solidFill>
              </a:rPr>
              <a:t>Domingue</a:t>
            </a:r>
            <a:r>
              <a:rPr lang="en-US" b="1" dirty="0" smtClean="0">
                <a:solidFill>
                  <a:srgbClr val="441D61"/>
                </a:solidFill>
              </a:rPr>
              <a:t>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Explain the socio-cultural and political situation prior to the Revolution. Why did it succeed where others have failed?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How did the revolutionaries in France react to the uprising in Haiti?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What do Spain &amp; Britain have to do with the Haitian Revolution?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Who is Toussaint Louverture</a:t>
            </a:r>
            <a:r>
              <a:rPr lang="en-US" b="1" dirty="0">
                <a:solidFill>
                  <a:srgbClr val="441D61"/>
                </a:solidFill>
              </a:rPr>
              <a:t> </a:t>
            </a:r>
            <a:r>
              <a:rPr lang="en-US" b="1" dirty="0" smtClean="0">
                <a:solidFill>
                  <a:srgbClr val="441D61"/>
                </a:solidFill>
              </a:rPr>
              <a:t>&amp; why is he important? What was his (and the rest of Haiti’s) style of fighting? What type of governmental system did he establish?</a:t>
            </a:r>
          </a:p>
        </p:txBody>
      </p:sp>
    </p:spTree>
    <p:extLst>
      <p:ext uri="{BB962C8B-B14F-4D97-AF65-F5344CB8AC3E}">
        <p14:creationId xmlns:p14="http://schemas.microsoft.com/office/powerpoint/2010/main" val="15496353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221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Haitian Revolution Part II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0" y="746957"/>
            <a:ext cx="6664520" cy="597565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How did Louverture overreach and upset Napoleon? </a:t>
            </a:r>
            <a:r>
              <a:rPr lang="en-US" b="1" strike="sngStrike" dirty="0" smtClean="0">
                <a:solidFill>
                  <a:srgbClr val="441D61"/>
                </a:solidFill>
              </a:rPr>
              <a:t>How does this dovetail with the Napoleonic Wars in Europe?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How did Napoleonic France treat slaves and other people of color?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Who ruled Haiti after Louverture? How did he rule &amp; what was his fate?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Why did the Haitian Revolution succeed where other similar revolutions failed?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441D61"/>
                </a:solidFill>
              </a:rPr>
              <a:t>What was Haiti’s international “status” as a result of the revolution?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32" y="1376363"/>
            <a:ext cx="242636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1191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35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Problems in South America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1" y="802980"/>
            <a:ext cx="8777492" cy="58449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441D61"/>
                </a:solidFill>
              </a:rPr>
              <a:t>Caste system perpetuates haves vs. have </a:t>
            </a:r>
            <a:r>
              <a:rPr lang="en-US" b="1" dirty="0" err="1" smtClean="0">
                <a:solidFill>
                  <a:srgbClr val="441D61"/>
                </a:solidFill>
              </a:rPr>
              <a:t>nots</a:t>
            </a:r>
            <a:endParaRPr lang="en-US" b="1" dirty="0" smtClean="0">
              <a:solidFill>
                <a:srgbClr val="441D61"/>
              </a:solidFill>
            </a:endParaRPr>
          </a:p>
          <a:p>
            <a:pPr lvl="1"/>
            <a:r>
              <a:rPr lang="en-US" b="1" dirty="0" smtClean="0">
                <a:solidFill>
                  <a:srgbClr val="441D61"/>
                </a:solidFill>
              </a:rPr>
              <a:t>Honor system hampers movement &amp; discussion</a:t>
            </a:r>
          </a:p>
          <a:p>
            <a:r>
              <a:rPr lang="en-US" b="1" dirty="0" smtClean="0">
                <a:solidFill>
                  <a:srgbClr val="441D61"/>
                </a:solidFill>
              </a:rPr>
              <a:t>Creoles tend to feel stronger nationalism to colonies than homeland</a:t>
            </a:r>
          </a:p>
          <a:p>
            <a:pPr lvl="1"/>
            <a:r>
              <a:rPr lang="en-US" b="1" dirty="0" smtClean="0">
                <a:solidFill>
                  <a:srgbClr val="441D61"/>
                </a:solidFill>
              </a:rPr>
              <a:t>True in American colonies too</a:t>
            </a:r>
          </a:p>
          <a:p>
            <a:r>
              <a:rPr lang="en-US" b="1" dirty="0" smtClean="0">
                <a:solidFill>
                  <a:srgbClr val="441D61"/>
                </a:solidFill>
              </a:rPr>
              <a:t>Creoles resent </a:t>
            </a:r>
            <a:r>
              <a:rPr lang="en-US" b="1" dirty="0">
                <a:solidFill>
                  <a:srgbClr val="441D61"/>
                </a:solidFill>
              </a:rPr>
              <a:t>P</a:t>
            </a:r>
            <a:r>
              <a:rPr lang="en-US" b="1" dirty="0" smtClean="0">
                <a:solidFill>
                  <a:srgbClr val="441D61"/>
                </a:solidFill>
              </a:rPr>
              <a:t>eninsulars for loyalty to the motherland (feels like rule by a foreign power)</a:t>
            </a:r>
          </a:p>
          <a:p>
            <a:pPr lvl="1"/>
            <a:r>
              <a:rPr lang="en-US" b="1" dirty="0" smtClean="0">
                <a:solidFill>
                  <a:srgbClr val="441D61"/>
                </a:solidFill>
              </a:rPr>
              <a:t>Lower classes severely oppressed by both (this is not their Revolution) groups through peonage &amp; encomienda system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Spain </a:t>
            </a:r>
            <a:r>
              <a:rPr lang="en-US" b="1" dirty="0">
                <a:solidFill>
                  <a:srgbClr val="006600"/>
                </a:solidFill>
              </a:rPr>
              <a:t>&amp;</a:t>
            </a:r>
            <a:r>
              <a:rPr lang="en-US" b="1" dirty="0" smtClean="0">
                <a:solidFill>
                  <a:srgbClr val="006600"/>
                </a:solidFill>
              </a:rPr>
              <a:t> Portugal both tend to rule more absolute &amp; directly than other colonies</a:t>
            </a:r>
          </a:p>
          <a:p>
            <a:pPr lvl="1"/>
            <a:r>
              <a:rPr lang="en-US" b="1" dirty="0" smtClean="0">
                <a:solidFill>
                  <a:srgbClr val="006600"/>
                </a:solidFill>
              </a:rPr>
              <a:t>Portugal puts virtually no infrastructure beyond money making capacity into colonies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Church still tied closely to state (life more restrictive)</a:t>
            </a:r>
          </a:p>
          <a:p>
            <a:pPr lvl="1"/>
            <a:r>
              <a:rPr lang="en-US" b="1" dirty="0" smtClean="0">
                <a:solidFill>
                  <a:srgbClr val="006600"/>
                </a:solidFill>
              </a:rPr>
              <a:t>Eventually church will actually side with Revolutionaries &amp; keep strong foothold in Latin America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All the serious money is going back to Europe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11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0"/>
            <a:ext cx="4792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321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Tupac </a:t>
            </a:r>
            <a:r>
              <a:rPr lang="en-US" b="1" dirty="0" err="1" smtClean="0">
                <a:solidFill>
                  <a:srgbClr val="002060"/>
                </a:solidFill>
              </a:rPr>
              <a:t>Amaru</a:t>
            </a:r>
            <a:r>
              <a:rPr lang="en-US" b="1" dirty="0" smtClean="0">
                <a:solidFill>
                  <a:srgbClr val="002060"/>
                </a:solidFill>
              </a:rPr>
              <a:t> &amp; other failed attempts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7" y="802979"/>
            <a:ext cx="8628089" cy="605502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41D61"/>
                </a:solidFill>
              </a:rPr>
              <a:t>Series of minor revolts throughout Latin America in 18</a:t>
            </a:r>
            <a:r>
              <a:rPr lang="en-US" b="1" baseline="30000" dirty="0" smtClean="0">
                <a:solidFill>
                  <a:srgbClr val="441D61"/>
                </a:solidFill>
              </a:rPr>
              <a:t>th</a:t>
            </a:r>
            <a:r>
              <a:rPr lang="en-US" b="1" dirty="0" smtClean="0">
                <a:solidFill>
                  <a:srgbClr val="441D61"/>
                </a:solidFill>
              </a:rPr>
              <a:t> century</a:t>
            </a:r>
          </a:p>
          <a:p>
            <a:pPr lvl="1"/>
            <a:r>
              <a:rPr lang="en-US" dirty="0" smtClean="0">
                <a:solidFill>
                  <a:srgbClr val="441D61"/>
                </a:solidFill>
              </a:rPr>
              <a:t>Generally tend to be amongst oppressed workers, natives, or renegade early caudillos outside of cities</a:t>
            </a:r>
          </a:p>
          <a:p>
            <a:r>
              <a:rPr lang="en-US" b="1" dirty="0" smtClean="0">
                <a:solidFill>
                  <a:srgbClr val="441D61"/>
                </a:solidFill>
              </a:rPr>
              <a:t>Sometimes put down, sometimes not, usually not a major threat till they disrupt the economy or impact cities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Most famous is Tupac </a:t>
            </a:r>
            <a:r>
              <a:rPr lang="en-US" b="1" dirty="0" err="1" smtClean="0">
                <a:solidFill>
                  <a:srgbClr val="006600"/>
                </a:solidFill>
              </a:rPr>
              <a:t>Amaru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II’s attempted revolt in modern Peru</a:t>
            </a:r>
          </a:p>
        </p:txBody>
      </p:sp>
    </p:spTree>
    <p:extLst>
      <p:ext uri="{BB962C8B-B14F-4D97-AF65-F5344CB8AC3E}">
        <p14:creationId xmlns:p14="http://schemas.microsoft.com/office/powerpoint/2010/main" val="252617649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Tupac </a:t>
            </a:r>
            <a:r>
              <a:rPr lang="en-US" b="1" dirty="0" err="1" smtClean="0">
                <a:solidFill>
                  <a:srgbClr val="002060"/>
                </a:solidFill>
              </a:rPr>
              <a:t>Amaru</a:t>
            </a:r>
            <a:r>
              <a:rPr lang="en-US" b="1" dirty="0" smtClean="0">
                <a:solidFill>
                  <a:srgbClr val="002060"/>
                </a:solidFill>
              </a:rPr>
              <a:t> &amp; other failed attempts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57" y="802979"/>
            <a:ext cx="8628089" cy="605502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Most famous is Tupac </a:t>
            </a:r>
            <a:r>
              <a:rPr lang="en-US" b="1" dirty="0" err="1" smtClean="0">
                <a:solidFill>
                  <a:srgbClr val="006600"/>
                </a:solidFill>
              </a:rPr>
              <a:t>Amaru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 smtClean="0">
                <a:solidFill>
                  <a:srgbClr val="006600"/>
                </a:solidFill>
              </a:rPr>
              <a:t>II’s attempted revolt in modern Peru</a:t>
            </a:r>
          </a:p>
          <a:p>
            <a:pPr lvl="1"/>
            <a:r>
              <a:rPr lang="en-US" b="1" dirty="0" err="1" smtClean="0">
                <a:solidFill>
                  <a:srgbClr val="006600"/>
                </a:solidFill>
              </a:rPr>
              <a:t>Amaru</a:t>
            </a:r>
            <a:r>
              <a:rPr lang="en-US" b="1" dirty="0" smtClean="0">
                <a:solidFill>
                  <a:srgbClr val="006600"/>
                </a:solidFill>
              </a:rPr>
              <a:t> was descendent (maybe) of last Incan king, who rallied peasants, natives and lower class creoles in guerilla war</a:t>
            </a:r>
          </a:p>
          <a:p>
            <a:pPr lvl="1"/>
            <a:r>
              <a:rPr lang="en-US" b="1" dirty="0" smtClean="0">
                <a:solidFill>
                  <a:srgbClr val="006600"/>
                </a:solidFill>
              </a:rPr>
              <a:t>Betrayed &amp; </a:t>
            </a:r>
            <a:r>
              <a:rPr lang="en-US" b="1" dirty="0">
                <a:solidFill>
                  <a:srgbClr val="006600"/>
                </a:solidFill>
              </a:rPr>
              <a:t>e</a:t>
            </a:r>
            <a:r>
              <a:rPr lang="en-US" b="1" dirty="0" smtClean="0">
                <a:solidFill>
                  <a:srgbClr val="006600"/>
                </a:solidFill>
              </a:rPr>
              <a:t>xecuted (in horrific fashion); led to series of laws by Spanish promising reform (but not delivering) and cracking down on native culture</a:t>
            </a:r>
          </a:p>
          <a:p>
            <a:pPr lvl="1"/>
            <a:r>
              <a:rPr lang="en-US" b="1" dirty="0" smtClean="0">
                <a:solidFill>
                  <a:srgbClr val="006600"/>
                </a:solidFill>
              </a:rPr>
              <a:t>Led to rebellion in New Grenada</a:t>
            </a:r>
          </a:p>
          <a:p>
            <a:pPr lvl="1"/>
            <a:r>
              <a:rPr lang="en-US" b="1" dirty="0" smtClean="0">
                <a:solidFill>
                  <a:srgbClr val="006600"/>
                </a:solidFill>
              </a:rPr>
              <a:t>Made Peninsulars uneasy &amp; showed Spanish did not have absolute control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8352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899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Transatlantic Revolutions</vt:lpstr>
      <vt:lpstr>Impact of the Enlightenment, American &amp; French Revolutions</vt:lpstr>
      <vt:lpstr>PowerPoint Presentation</vt:lpstr>
      <vt:lpstr>Haitian Revolution Part I</vt:lpstr>
      <vt:lpstr>Haitian Revolution Part II</vt:lpstr>
      <vt:lpstr>Problems in South America</vt:lpstr>
      <vt:lpstr>PowerPoint Presentation</vt:lpstr>
      <vt:lpstr>Tupac Amaru &amp; other failed attempts</vt:lpstr>
      <vt:lpstr>Tupac Amaru &amp; other failed attempts</vt:lpstr>
      <vt:lpstr>Peninsular War &amp; Bonapartism in South America</vt:lpstr>
      <vt:lpstr>Latin American Revolutions</vt:lpstr>
      <vt:lpstr>Latin American Revolutions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Transatlantic Revolutions</dc:title>
  <dc:creator>Paul Doran</dc:creator>
  <cp:lastModifiedBy>Maners, Allison SHS Staff</cp:lastModifiedBy>
  <cp:revision>55</cp:revision>
  <cp:lastPrinted>2016-12-08T18:02:58Z</cp:lastPrinted>
  <dcterms:created xsi:type="dcterms:W3CDTF">2014-11-19T22:45:11Z</dcterms:created>
  <dcterms:modified xsi:type="dcterms:W3CDTF">2019-09-27T22:09:24Z</dcterms:modified>
</cp:coreProperties>
</file>