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63" r:id="rId3"/>
    <p:sldId id="267" r:id="rId4"/>
    <p:sldId id="259" r:id="rId5"/>
    <p:sldId id="261" r:id="rId6"/>
    <p:sldId id="264" r:id="rId7"/>
    <p:sldId id="296" r:id="rId8"/>
    <p:sldId id="260" r:id="rId9"/>
    <p:sldId id="27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257D"/>
    <a:srgbClr val="006000"/>
    <a:srgbClr val="7E0033"/>
    <a:srgbClr val="B400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70" autoAdjust="0"/>
    <p:restoredTop sz="94660"/>
  </p:normalViewPr>
  <p:slideViewPr>
    <p:cSldViewPr>
      <p:cViewPr varScale="1">
        <p:scale>
          <a:sx n="110" d="100"/>
          <a:sy n="110" d="100"/>
        </p:scale>
        <p:origin x="126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7ABF3-AED6-49BF-A949-E4D5EAA13D6E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B9751-6538-4F76-AA19-243BE7DA3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80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DDA2-471A-4501-AF84-019787F8FC0A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8897-0765-4862-8712-37BC80346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DDA2-471A-4501-AF84-019787F8FC0A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8897-0765-4862-8712-37BC80346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DDA2-471A-4501-AF84-019787F8FC0A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8897-0765-4862-8712-37BC80346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DDA2-471A-4501-AF84-019787F8FC0A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8897-0765-4862-8712-37BC80346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DDA2-471A-4501-AF84-019787F8FC0A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8897-0765-4862-8712-37BC80346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DDA2-471A-4501-AF84-019787F8FC0A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8897-0765-4862-8712-37BC80346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DDA2-471A-4501-AF84-019787F8FC0A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8897-0765-4862-8712-37BC80346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DDA2-471A-4501-AF84-019787F8FC0A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8897-0765-4862-8712-37BC80346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DDA2-471A-4501-AF84-019787F8FC0A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8897-0765-4862-8712-37BC80346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DDA2-471A-4501-AF84-019787F8FC0A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8897-0765-4862-8712-37BC80346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EDDA2-471A-4501-AF84-019787F8FC0A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78897-0765-4862-8712-37BC80346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EDDA2-471A-4501-AF84-019787F8FC0A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78897-0765-4862-8712-37BC80346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834"/>
            <a:ext cx="8534400" cy="803366"/>
          </a:xfrm>
        </p:spPr>
        <p:txBody>
          <a:bodyPr>
            <a:noAutofit/>
          </a:bodyPr>
          <a:lstStyle/>
          <a:p>
            <a:pPr algn="l"/>
            <a:r>
              <a:rPr lang="en-US" sz="3600" b="1" dirty="0" err="1" smtClean="0">
                <a:solidFill>
                  <a:srgbClr val="7030A0"/>
                </a:solidFill>
              </a:rPr>
              <a:t>Keylor</a:t>
            </a:r>
            <a:r>
              <a:rPr lang="en-US" sz="3600" b="1" dirty="0" smtClean="0">
                <a:solidFill>
                  <a:srgbClr val="7030A0"/>
                </a:solidFill>
              </a:rPr>
              <a:t> 211-218		</a:t>
            </a:r>
            <a:r>
              <a:rPr lang="en-US" sz="3600" b="1" dirty="0" smtClean="0">
                <a:solidFill>
                  <a:srgbClr val="B40049"/>
                </a:solidFill>
              </a:rPr>
              <a:t>ISI Article</a:t>
            </a:r>
            <a:endParaRPr lang="en-US" sz="3600" b="1" dirty="0">
              <a:solidFill>
                <a:srgbClr val="B400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4191000" cy="57150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sz="3300" b="1" dirty="0" smtClean="0">
                <a:solidFill>
                  <a:srgbClr val="57257D"/>
                </a:solidFill>
              </a:rPr>
              <a:t>Describe the course of foreign policy FDR chose to pursue in Latin America in the 1930s.</a:t>
            </a:r>
          </a:p>
          <a:p>
            <a:pPr marL="514350" indent="-514350">
              <a:buAutoNum type="arabicPeriod"/>
            </a:pPr>
            <a:r>
              <a:rPr lang="en-US" sz="3300" b="1" dirty="0" smtClean="0">
                <a:solidFill>
                  <a:srgbClr val="57257D"/>
                </a:solidFill>
              </a:rPr>
              <a:t>What is Pan-Americanism &amp; how was it fostered by both the United States and Latin America?</a:t>
            </a:r>
          </a:p>
          <a:p>
            <a:pPr marL="514350" indent="-514350">
              <a:buAutoNum type="arabicPeriod"/>
            </a:pPr>
            <a:r>
              <a:rPr lang="en-US" sz="3300" b="1" dirty="0" smtClean="0">
                <a:solidFill>
                  <a:srgbClr val="57257D"/>
                </a:solidFill>
              </a:rPr>
              <a:t>Quickly summarize the general outcome of the various conferences the American countries conducted during the 30s </a:t>
            </a:r>
            <a:r>
              <a:rPr lang="en-US" sz="3300" b="1" dirty="0">
                <a:solidFill>
                  <a:srgbClr val="57257D"/>
                </a:solidFill>
              </a:rPr>
              <a:t>&amp;</a:t>
            </a:r>
            <a:r>
              <a:rPr lang="en-US" sz="3300" b="1" dirty="0" smtClean="0">
                <a:solidFill>
                  <a:srgbClr val="57257D"/>
                </a:solidFill>
              </a:rPr>
              <a:t> early 40s.</a:t>
            </a:r>
          </a:p>
          <a:p>
            <a:pPr marL="514350" indent="-514350">
              <a:buAutoNum type="arabicPeriod"/>
            </a:pPr>
            <a:r>
              <a:rPr lang="en-US" sz="3300" b="1" dirty="0" smtClean="0">
                <a:solidFill>
                  <a:srgbClr val="57257D"/>
                </a:solidFill>
              </a:rPr>
              <a:t>How did the Americas try to organize a defense against the Axis threat? How did they support the US during WWII?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38200"/>
            <a:ext cx="4191000" cy="57912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400" b="1" dirty="0">
                <a:solidFill>
                  <a:srgbClr val="7E0033"/>
                </a:solidFill>
              </a:rPr>
              <a:t>Define and explain ISI.</a:t>
            </a:r>
          </a:p>
          <a:p>
            <a:pPr marL="514350" indent="-514350">
              <a:buAutoNum type="arabicPeriod"/>
            </a:pPr>
            <a:r>
              <a:rPr lang="en-US" sz="2400" b="1" dirty="0">
                <a:solidFill>
                  <a:srgbClr val="7E0033"/>
                </a:solidFill>
              </a:rPr>
              <a:t>How and why did Latin American have a different experience from most of the rest of the world during the Great Depression?</a:t>
            </a:r>
          </a:p>
          <a:p>
            <a:pPr marL="514350" indent="-514350">
              <a:buAutoNum type="arabicPeriod"/>
            </a:pPr>
            <a:r>
              <a:rPr lang="en-US" sz="2400" b="1" dirty="0">
                <a:solidFill>
                  <a:srgbClr val="7E0033"/>
                </a:solidFill>
              </a:rPr>
              <a:t>Who is </a:t>
            </a:r>
            <a:r>
              <a:rPr lang="en-US" sz="2400" b="1" dirty="0" err="1">
                <a:solidFill>
                  <a:srgbClr val="7E0033"/>
                </a:solidFill>
              </a:rPr>
              <a:t>Getulio</a:t>
            </a:r>
            <a:r>
              <a:rPr lang="en-US" sz="2400" b="1" dirty="0">
                <a:solidFill>
                  <a:srgbClr val="7E0033"/>
                </a:solidFill>
              </a:rPr>
              <a:t> Vargas and how did he impact Brazil during the Depression?</a:t>
            </a:r>
          </a:p>
          <a:p>
            <a:pPr marL="514350" indent="-514350">
              <a:buAutoNum type="arabicPeriod"/>
            </a:pPr>
            <a:r>
              <a:rPr lang="en-US" sz="2400" b="1" dirty="0">
                <a:solidFill>
                  <a:srgbClr val="7E0033"/>
                </a:solidFill>
              </a:rPr>
              <a:t>Explain </a:t>
            </a:r>
            <a:r>
              <a:rPr lang="en-US" sz="2400" b="1" i="1" dirty="0">
                <a:solidFill>
                  <a:srgbClr val="7E0033"/>
                </a:solidFill>
              </a:rPr>
              <a:t>Estado Novo</a:t>
            </a:r>
            <a:r>
              <a:rPr lang="en-US" sz="2400" b="1" dirty="0">
                <a:solidFill>
                  <a:srgbClr val="7E0033"/>
                </a:solidFill>
              </a:rPr>
              <a:t>. How did it impact Brazil? What “ism” did it appeal to?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Write a quick thesis about the changes in Latin America in the 1930s based on the evidence just discussed on the notecard provided.</a:t>
            </a:r>
          </a:p>
          <a:p>
            <a:pPr lvl="1"/>
            <a:r>
              <a:rPr lang="en-US" b="1" dirty="0" smtClean="0"/>
              <a:t>Back it up with brief but specific, bulleted evidence on the back side of the card</a:t>
            </a:r>
          </a:p>
          <a:p>
            <a:pPr lvl="1"/>
            <a:r>
              <a:rPr lang="en-US" b="1" dirty="0" smtClean="0"/>
              <a:t>Names on the back with the evidence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While the rest  of the world was experiencing the Great Depression, much of Latin America used the </a:t>
            </a:r>
            <a:r>
              <a:rPr lang="en-US" b="1" dirty="0" smtClean="0"/>
              <a:t>lack of economic imperialism to replace their economic systems with ISI</a:t>
            </a:r>
            <a:r>
              <a:rPr lang="en-US" dirty="0" smtClean="0"/>
              <a:t>, softening the blow of Depression significantly. This allowed Latin Americans to </a:t>
            </a:r>
            <a:r>
              <a:rPr lang="en-US" b="1" dirty="0" smtClean="0"/>
              <a:t>begin to throw off the yoke of the United States</a:t>
            </a:r>
            <a:r>
              <a:rPr lang="en-US" dirty="0" smtClean="0"/>
              <a:t>—which was forced to move from “Big </a:t>
            </a:r>
            <a:r>
              <a:rPr lang="en-US" dirty="0"/>
              <a:t>S</a:t>
            </a:r>
            <a:r>
              <a:rPr lang="en-US" dirty="0" smtClean="0"/>
              <a:t>tick” to “Good Neighbor Policy” to retain some influence in the region. </a:t>
            </a:r>
            <a:r>
              <a:rPr lang="en-US" b="1" dirty="0" smtClean="0"/>
              <a:t>Without the domineering US, many Latin American countries began to further their own economic systems and governments, to mixed results.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5590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Getulio</a:t>
            </a:r>
            <a:r>
              <a:rPr lang="en-US" b="1" dirty="0" smtClean="0"/>
              <a:t> Vargas &amp; Brazil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943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7E0033"/>
                </a:solidFill>
              </a:rPr>
              <a:t>Brazil experiences a “revolution” in 1930</a:t>
            </a:r>
          </a:p>
          <a:p>
            <a:pPr lvl="1"/>
            <a:r>
              <a:rPr lang="en-US" b="1" dirty="0" smtClean="0">
                <a:solidFill>
                  <a:srgbClr val="7E0033"/>
                </a:solidFill>
              </a:rPr>
              <a:t>Mostly non violent, but Old Republic President Washington Luis leaves power</a:t>
            </a:r>
          </a:p>
          <a:p>
            <a:pPr lvl="2"/>
            <a:r>
              <a:rPr lang="en-US" b="1" dirty="0" smtClean="0">
                <a:solidFill>
                  <a:srgbClr val="7E0033"/>
                </a:solidFill>
              </a:rPr>
              <a:t>Most of this had to with the Brazilian government subsidizing the coffee industry to keep it vibrant and prices good </a:t>
            </a:r>
            <a:r>
              <a:rPr lang="en-US" b="1" dirty="0" smtClean="0">
                <a:solidFill>
                  <a:srgbClr val="7E0033"/>
                </a:solidFill>
                <a:sym typeface="Wingdings" pitchFamily="2" charset="2"/>
              </a:rPr>
              <a:t> falls apart when world experiences Depression</a:t>
            </a:r>
            <a:endParaRPr lang="en-US" b="1" dirty="0" smtClean="0">
              <a:solidFill>
                <a:srgbClr val="7E0033"/>
              </a:solidFill>
            </a:endParaRPr>
          </a:p>
          <a:p>
            <a:pPr lvl="1"/>
            <a:r>
              <a:rPr lang="en-US" b="1" dirty="0" smtClean="0">
                <a:solidFill>
                  <a:srgbClr val="7E0033"/>
                </a:solidFill>
              </a:rPr>
              <a:t>Succeeded by </a:t>
            </a:r>
            <a:r>
              <a:rPr lang="en-US" b="1" dirty="0" err="1" smtClean="0">
                <a:solidFill>
                  <a:srgbClr val="7E0033"/>
                </a:solidFill>
              </a:rPr>
              <a:t>Getulio</a:t>
            </a:r>
            <a:r>
              <a:rPr lang="en-US" b="1" dirty="0" smtClean="0">
                <a:solidFill>
                  <a:srgbClr val="7E0033"/>
                </a:solidFill>
              </a:rPr>
              <a:t> Vargas—a landed Populist—who seizes power after disputed election</a:t>
            </a:r>
          </a:p>
          <a:p>
            <a:r>
              <a:rPr lang="en-US" b="1" dirty="0" smtClean="0">
                <a:solidFill>
                  <a:srgbClr val="57257D"/>
                </a:solidFill>
              </a:rPr>
              <a:t>1</a:t>
            </a:r>
            <a:r>
              <a:rPr lang="en-US" b="1" baseline="30000" dirty="0" smtClean="0">
                <a:solidFill>
                  <a:srgbClr val="57257D"/>
                </a:solidFill>
              </a:rPr>
              <a:t>st</a:t>
            </a:r>
            <a:r>
              <a:rPr lang="en-US" b="1" dirty="0" smtClean="0">
                <a:solidFill>
                  <a:srgbClr val="57257D"/>
                </a:solidFill>
              </a:rPr>
              <a:t> Vargas Presidency can be divided into three phases: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57257D"/>
                </a:solidFill>
              </a:rPr>
              <a:t>Provisional Government (1930-1934)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57257D"/>
                </a:solidFill>
              </a:rPr>
              <a:t>Constitution &amp; Presidency (1934-1937)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57257D"/>
                </a:solidFill>
              </a:rPr>
              <a:t>Estado Novo</a:t>
            </a:r>
            <a:r>
              <a:rPr lang="en-US" b="1" dirty="0" smtClean="0">
                <a:solidFill>
                  <a:srgbClr val="57257D"/>
                </a:solidFill>
              </a:rPr>
              <a:t> (1937-1945)</a:t>
            </a:r>
          </a:p>
          <a:p>
            <a:r>
              <a:rPr lang="en-US" b="1" dirty="0" smtClean="0">
                <a:solidFill>
                  <a:srgbClr val="57257D"/>
                </a:solidFill>
              </a:rPr>
              <a:t>Vargas is only actually legally elected during the second phase of 1</a:t>
            </a:r>
            <a:r>
              <a:rPr lang="en-US" b="1" baseline="30000" dirty="0" smtClean="0">
                <a:solidFill>
                  <a:srgbClr val="57257D"/>
                </a:solidFill>
              </a:rPr>
              <a:t>st</a:t>
            </a:r>
            <a:r>
              <a:rPr lang="en-US" b="1" dirty="0" smtClean="0">
                <a:solidFill>
                  <a:srgbClr val="57257D"/>
                </a:solidFill>
              </a:rPr>
              <a:t> presidency </a:t>
            </a:r>
          </a:p>
          <a:p>
            <a:pPr lvl="1"/>
            <a:r>
              <a:rPr lang="en-US" b="1" dirty="0">
                <a:solidFill>
                  <a:srgbClr val="57257D"/>
                </a:solidFill>
              </a:rPr>
              <a:t>W</a:t>
            </a:r>
            <a:r>
              <a:rPr lang="en-US" b="1" dirty="0" smtClean="0">
                <a:solidFill>
                  <a:srgbClr val="57257D"/>
                </a:solidFill>
              </a:rPr>
              <a:t>ill be legally elected President of Brazil in 1951, where he will remain until he commits suicide, while in office in 1954</a:t>
            </a:r>
            <a:endParaRPr lang="en-US" b="1" dirty="0">
              <a:solidFill>
                <a:srgbClr val="57257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5/50/Getulio_Vargas_%281930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28600"/>
            <a:ext cx="3951928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 i="1" dirty="0" smtClean="0"/>
              <a:t>Estado Novo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154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7E0033"/>
                </a:solidFill>
              </a:rPr>
              <a:t>Means “the new state”—taken from the name of the Portuguese dictatorship that sprung up in the wake of fascism &amp; Franco</a:t>
            </a:r>
          </a:p>
          <a:p>
            <a:r>
              <a:rPr lang="en-US" b="1" dirty="0" smtClean="0">
                <a:solidFill>
                  <a:srgbClr val="57257D"/>
                </a:solidFill>
              </a:rPr>
              <a:t>By ’34 Vargas is starting to lose control of his coalitions and begins to copy some fascist tactics—curtailing press freedoms, violent crackdowns—to keep power</a:t>
            </a:r>
          </a:p>
          <a:p>
            <a:r>
              <a:rPr lang="en-US" b="1" dirty="0" smtClean="0">
                <a:solidFill>
                  <a:srgbClr val="57257D"/>
                </a:solidFill>
              </a:rPr>
              <a:t>By posturing himself as the opposite of communism he wins the 1934 election, </a:t>
            </a:r>
            <a:r>
              <a:rPr lang="en-US" b="1" i="1" u="sng" dirty="0" smtClean="0">
                <a:solidFill>
                  <a:srgbClr val="57257D"/>
                </a:solidFill>
              </a:rPr>
              <a:t>barely</a:t>
            </a:r>
          </a:p>
          <a:p>
            <a:pPr lvl="1"/>
            <a:r>
              <a:rPr lang="en-US" b="1" dirty="0" smtClean="0">
                <a:solidFill>
                  <a:srgbClr val="57257D"/>
                </a:solidFill>
              </a:rPr>
              <a:t>Term will expire in 1938, barred from running again by new constitution</a:t>
            </a:r>
          </a:p>
          <a:p>
            <a:r>
              <a:rPr lang="en-US" b="1" dirty="0" smtClean="0">
                <a:solidFill>
                  <a:srgbClr val="006000"/>
                </a:solidFill>
              </a:rPr>
              <a:t>He then centralizes his authority in Rio, instituting a command economy that does succeed in getting investment and manufacturing going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 i="1" dirty="0" smtClean="0"/>
              <a:t>Estado Novo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609600"/>
            <a:ext cx="8915400" cy="60198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7E0033"/>
                </a:solidFill>
              </a:rPr>
              <a:t>Nov. 10, 1937 comes on radio and announces there is a “communist” plot to overthrow him and seizes power in a coup (of sorts)</a:t>
            </a:r>
          </a:p>
          <a:p>
            <a:pPr lvl="1"/>
            <a:r>
              <a:rPr lang="en-US" b="1" dirty="0" smtClean="0">
                <a:solidFill>
                  <a:srgbClr val="7E0033"/>
                </a:solidFill>
              </a:rPr>
              <a:t>Disbands other political parties, stops critically presses—but stays Populist </a:t>
            </a:r>
          </a:p>
          <a:p>
            <a:pPr lvl="1"/>
            <a:r>
              <a:rPr lang="en-US" b="1" dirty="0" smtClean="0">
                <a:solidFill>
                  <a:srgbClr val="7E0033"/>
                </a:solidFill>
              </a:rPr>
              <a:t>Creates a number of central organizations to look after the people (almost like the beginning of a welfare state)</a:t>
            </a:r>
          </a:p>
          <a:p>
            <a:pPr lvl="1"/>
            <a:r>
              <a:rPr lang="en-US" b="1" dirty="0" smtClean="0">
                <a:solidFill>
                  <a:srgbClr val="7E0033"/>
                </a:solidFill>
              </a:rPr>
              <a:t>Makes good with the US where he becomes very popular; enters WWII on side of Allies</a:t>
            </a:r>
          </a:p>
          <a:p>
            <a:pPr lvl="1"/>
            <a:r>
              <a:rPr lang="en-US" b="1" dirty="0" smtClean="0">
                <a:solidFill>
                  <a:srgbClr val="7E0033"/>
                </a:solidFill>
              </a:rPr>
              <a:t>Remains very popular with people of Brazil</a:t>
            </a:r>
          </a:p>
          <a:p>
            <a:r>
              <a:rPr lang="en-US" b="1" dirty="0" smtClean="0">
                <a:solidFill>
                  <a:srgbClr val="57257D"/>
                </a:solidFill>
              </a:rPr>
              <a:t>Finally forced out by own minsters after the war (dictatorships are not popular anymore) who return Brazil to democracy </a:t>
            </a:r>
            <a:endParaRPr lang="en-US" b="1" dirty="0">
              <a:solidFill>
                <a:srgbClr val="5725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60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 dirty="0" smtClean="0"/>
              <a:t>The Rest of Latin America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7E0033"/>
                </a:solidFill>
              </a:rPr>
              <a:t>US continues Good Neighbor Policy in most dealings with Latin America</a:t>
            </a:r>
          </a:p>
          <a:p>
            <a:r>
              <a:rPr lang="en-US" b="1" dirty="0" smtClean="0">
                <a:solidFill>
                  <a:srgbClr val="57257D"/>
                </a:solidFill>
              </a:rPr>
              <a:t>Many countries use increased wealth to kick out foreign corporations and nationalize their key industries like oil</a:t>
            </a:r>
          </a:p>
          <a:p>
            <a:pPr lvl="1"/>
            <a:r>
              <a:rPr lang="en-US" b="1" dirty="0" smtClean="0">
                <a:solidFill>
                  <a:srgbClr val="57257D"/>
                </a:solidFill>
              </a:rPr>
              <a:t>This upsets Europeans and US some, but there a bit preoccupied with Hitler</a:t>
            </a:r>
          </a:p>
          <a:p>
            <a:pPr lvl="1"/>
            <a:r>
              <a:rPr lang="en-US" b="1" dirty="0" smtClean="0">
                <a:solidFill>
                  <a:srgbClr val="57257D"/>
                </a:solidFill>
              </a:rPr>
              <a:t>Install puppet governments in some states, but only the smaller ones</a:t>
            </a:r>
          </a:p>
          <a:p>
            <a:r>
              <a:rPr lang="en-US" b="1" dirty="0" smtClean="0">
                <a:solidFill>
                  <a:srgbClr val="006000"/>
                </a:solidFill>
              </a:rPr>
              <a:t>But… </a:t>
            </a:r>
            <a:r>
              <a:rPr lang="en-US" b="1" dirty="0">
                <a:solidFill>
                  <a:srgbClr val="006000"/>
                </a:solidFill>
              </a:rPr>
              <a:t>i</a:t>
            </a:r>
            <a:r>
              <a:rPr lang="en-US" b="1" dirty="0" smtClean="0">
                <a:solidFill>
                  <a:srgbClr val="006000"/>
                </a:solidFill>
              </a:rPr>
              <a:t>ndustrialization slows significantly with the end of World War II, </a:t>
            </a:r>
          </a:p>
          <a:p>
            <a:pPr lvl="1"/>
            <a:r>
              <a:rPr lang="en-US" b="1" dirty="0" smtClean="0">
                <a:solidFill>
                  <a:srgbClr val="006000"/>
                </a:solidFill>
              </a:rPr>
              <a:t>which leads to Revolution…</a:t>
            </a:r>
            <a:endParaRPr lang="en-US" b="1" dirty="0">
              <a:solidFill>
                <a:srgbClr val="006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6200" y="762000"/>
            <a:ext cx="8991600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/>
              <a:t>With a turn &amp; talk partner, answer:</a:t>
            </a:r>
          </a:p>
          <a:p>
            <a:pPr marL="57150" indent="0">
              <a:buNone/>
            </a:pPr>
            <a:r>
              <a:rPr lang="en-US" b="1" dirty="0" smtClean="0"/>
              <a:t>1. What is </a:t>
            </a:r>
            <a:r>
              <a:rPr lang="en-US" b="1" i="1" dirty="0" smtClean="0"/>
              <a:t>Jose Marti’s argument</a:t>
            </a:r>
            <a:r>
              <a:rPr lang="en-US" b="1" dirty="0" smtClean="0"/>
              <a:t>?</a:t>
            </a:r>
          </a:p>
          <a:p>
            <a:pPr marL="57150" indent="0">
              <a:buNone/>
            </a:pPr>
            <a:r>
              <a:rPr lang="en-US" b="1" dirty="0" smtClean="0"/>
              <a:t>2. </a:t>
            </a:r>
            <a:r>
              <a:rPr lang="en-US" b="1" i="1" dirty="0" smtClean="0"/>
              <a:t>Why does Marti believe </a:t>
            </a:r>
            <a:r>
              <a:rPr lang="en-US" b="1" dirty="0" smtClean="0"/>
              <a:t>what he believes (what are his supporting arguments?) </a:t>
            </a:r>
          </a:p>
          <a:p>
            <a:pPr marL="57150" indent="0">
              <a:buNone/>
            </a:pPr>
            <a:r>
              <a:rPr lang="en-US" b="1" dirty="0" smtClean="0"/>
              <a:t>3. What does Marti think the </a:t>
            </a:r>
            <a:r>
              <a:rPr lang="en-US" b="1" i="1" dirty="0" smtClean="0"/>
              <a:t>general feeling that natives have</a:t>
            </a:r>
            <a:r>
              <a:rPr lang="en-US" b="1" dirty="0" smtClean="0"/>
              <a:t> in Latin America?</a:t>
            </a:r>
          </a:p>
          <a:p>
            <a:pPr marL="57150" indent="0">
              <a:buNone/>
            </a:pPr>
            <a:r>
              <a:rPr lang="en-US" b="1" dirty="0" smtClean="0"/>
              <a:t>4. </a:t>
            </a:r>
            <a:r>
              <a:rPr lang="en-US" b="1" i="1" dirty="0" smtClean="0"/>
              <a:t>What</a:t>
            </a:r>
            <a:r>
              <a:rPr lang="en-US" b="1" dirty="0" smtClean="0"/>
              <a:t> does Marti think that the </a:t>
            </a:r>
            <a:r>
              <a:rPr lang="en-US" b="1" i="1" dirty="0" smtClean="0"/>
              <a:t>colonial powers should do</a:t>
            </a:r>
            <a:r>
              <a:rPr lang="en-US" b="1" dirty="0" smtClean="0"/>
              <a:t>?</a:t>
            </a:r>
          </a:p>
          <a:p>
            <a:pPr marL="57150" indent="0">
              <a:buNone/>
            </a:pPr>
            <a:r>
              <a:rPr lang="en-US" b="1" dirty="0" smtClean="0"/>
              <a:t>5. Why would we read this now, not earlier in the course?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64" y="76200"/>
            <a:ext cx="8991600" cy="685800"/>
          </a:xfrm>
        </p:spPr>
        <p:txBody>
          <a:bodyPr>
            <a:noAutofit/>
          </a:bodyPr>
          <a:lstStyle/>
          <a:p>
            <a:r>
              <a:rPr lang="en-US" sz="6000" b="1" i="1" dirty="0" smtClean="0">
                <a:solidFill>
                  <a:srgbClr val="B40049"/>
                </a:solidFill>
                <a:latin typeface="+mn-lt"/>
                <a:cs typeface="Arial" pitchFamily="34" charset="0"/>
              </a:rPr>
              <a:t>Our America</a:t>
            </a:r>
            <a:endParaRPr lang="en-US" sz="6000" b="1" i="1" dirty="0">
              <a:solidFill>
                <a:srgbClr val="B40049"/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08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778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Keylor 211-218  ISI Article</vt:lpstr>
      <vt:lpstr>Now…</vt:lpstr>
      <vt:lpstr>Thesis</vt:lpstr>
      <vt:lpstr>Getulio Vargas &amp; Brazil</vt:lpstr>
      <vt:lpstr>PowerPoint Presentation</vt:lpstr>
      <vt:lpstr>Estado Novo</vt:lpstr>
      <vt:lpstr>Estado Novo</vt:lpstr>
      <vt:lpstr>The Rest of Latin America</vt:lpstr>
      <vt:lpstr>Our America</vt:lpstr>
    </vt:vector>
  </TitlesOfParts>
  <Company>Issaquah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America in the Great Depression</dc:title>
  <dc:creator>Windows User</dc:creator>
  <cp:lastModifiedBy>Maners, Allison SHS Staff</cp:lastModifiedBy>
  <cp:revision>72</cp:revision>
  <dcterms:created xsi:type="dcterms:W3CDTF">2015-04-03T17:34:26Z</dcterms:created>
  <dcterms:modified xsi:type="dcterms:W3CDTF">2020-02-14T21:50:34Z</dcterms:modified>
</cp:coreProperties>
</file>