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0" r:id="rId2"/>
    <p:sldMasterId id="2147483744" r:id="rId3"/>
  </p:sldMasterIdLst>
  <p:notesMasterIdLst>
    <p:notesMasterId r:id="rId34"/>
  </p:notesMasterIdLst>
  <p:handoutMasterIdLst>
    <p:handoutMasterId r:id="rId35"/>
  </p:handoutMasterIdLst>
  <p:sldIdLst>
    <p:sldId id="256" r:id="rId4"/>
    <p:sldId id="304" r:id="rId5"/>
    <p:sldId id="257" r:id="rId6"/>
    <p:sldId id="382" r:id="rId7"/>
    <p:sldId id="314" r:id="rId8"/>
    <p:sldId id="258" r:id="rId9"/>
    <p:sldId id="305" r:id="rId10"/>
    <p:sldId id="332" r:id="rId11"/>
    <p:sldId id="262" r:id="rId12"/>
    <p:sldId id="343" r:id="rId13"/>
    <p:sldId id="384" r:id="rId14"/>
    <p:sldId id="385" r:id="rId15"/>
    <p:sldId id="386" r:id="rId16"/>
    <p:sldId id="267" r:id="rId17"/>
    <p:sldId id="438" r:id="rId18"/>
    <p:sldId id="439" r:id="rId19"/>
    <p:sldId id="440" r:id="rId20"/>
    <p:sldId id="368" r:id="rId21"/>
    <p:sldId id="358" r:id="rId22"/>
    <p:sldId id="283" r:id="rId23"/>
    <p:sldId id="301" r:id="rId24"/>
    <p:sldId id="370" r:id="rId25"/>
    <p:sldId id="429" r:id="rId26"/>
    <p:sldId id="430" r:id="rId27"/>
    <p:sldId id="431" r:id="rId28"/>
    <p:sldId id="432" r:id="rId29"/>
    <p:sldId id="433" r:id="rId30"/>
    <p:sldId id="434" r:id="rId31"/>
    <p:sldId id="435" r:id="rId32"/>
    <p:sldId id="437" r:id="rId3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a:srgbClr val="3F6EA7"/>
    <a:srgbClr val="A4145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26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13E8A91-C22C-4EF0-B3ED-046637A8270A}" type="datetimeFigureOut">
              <a:rPr lang="en-US" smtClean="0"/>
              <a:t>3/9/2020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B4535402-45FC-4D84-92FE-FE474860DF8F}" type="slidenum">
              <a:rPr lang="en-US" smtClean="0"/>
              <a:t>‹#›</a:t>
            </a:fld>
            <a:endParaRPr lang="en-US"/>
          </a:p>
        </p:txBody>
      </p:sp>
    </p:spTree>
    <p:extLst>
      <p:ext uri="{BB962C8B-B14F-4D97-AF65-F5344CB8AC3E}">
        <p14:creationId xmlns:p14="http://schemas.microsoft.com/office/powerpoint/2010/main" val="255036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B5965294-B559-406B-AAC9-51488B56BC7E}" type="datetimeFigureOut">
              <a:rPr lang="en-US" smtClean="0"/>
              <a:t>3/9/2020</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FFE37C8E-FFC1-4E81-B0F8-663AB5047E3A}" type="slidenum">
              <a:rPr lang="en-US" smtClean="0"/>
              <a:t>‹#›</a:t>
            </a:fld>
            <a:endParaRPr lang="en-US"/>
          </a:p>
        </p:txBody>
      </p:sp>
    </p:spTree>
    <p:extLst>
      <p:ext uri="{BB962C8B-B14F-4D97-AF65-F5344CB8AC3E}">
        <p14:creationId xmlns:p14="http://schemas.microsoft.com/office/powerpoint/2010/main" val="398653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B07AED-3769-4599-A043-7308FC84EC7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660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115F8C-8627-4D42-9F4E-195A52D6790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417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48211D-267B-48AD-B2B6-037F0D15F64C}" type="slidenum">
              <a:rPr lang="en-US" altLang="en-US"/>
              <a:pPr/>
              <a:t>‹#›</a:t>
            </a:fld>
            <a:endParaRPr lang="en-US" altLang="en-US"/>
          </a:p>
        </p:txBody>
      </p:sp>
    </p:spTree>
    <p:extLst>
      <p:ext uri="{BB962C8B-B14F-4D97-AF65-F5344CB8AC3E}">
        <p14:creationId xmlns:p14="http://schemas.microsoft.com/office/powerpoint/2010/main" val="3371619460"/>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2CD98A-B3ED-4729-BEF5-90546ABAC36C}" type="slidenum">
              <a:rPr lang="en-US" altLang="en-US"/>
              <a:pPr/>
              <a:t>‹#›</a:t>
            </a:fld>
            <a:endParaRPr lang="en-US" altLang="en-US"/>
          </a:p>
        </p:txBody>
      </p:sp>
    </p:spTree>
    <p:extLst>
      <p:ext uri="{BB962C8B-B14F-4D97-AF65-F5344CB8AC3E}">
        <p14:creationId xmlns:p14="http://schemas.microsoft.com/office/powerpoint/2010/main" val="3827328511"/>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396273-A946-47D2-AB20-768D486C9CF4}" type="slidenum">
              <a:rPr lang="en-US" altLang="en-US"/>
              <a:pPr/>
              <a:t>‹#›</a:t>
            </a:fld>
            <a:endParaRPr lang="en-US" altLang="en-US"/>
          </a:p>
        </p:txBody>
      </p:sp>
    </p:spTree>
    <p:extLst>
      <p:ext uri="{BB962C8B-B14F-4D97-AF65-F5344CB8AC3E}">
        <p14:creationId xmlns:p14="http://schemas.microsoft.com/office/powerpoint/2010/main" val="1247188826"/>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C9C5B7-9932-4522-9C2A-CBAD47D65C31}" type="slidenum">
              <a:rPr lang="en-US" altLang="en-US"/>
              <a:pPr/>
              <a:t>‹#›</a:t>
            </a:fld>
            <a:endParaRPr lang="en-US" altLang="en-US"/>
          </a:p>
        </p:txBody>
      </p:sp>
    </p:spTree>
    <p:extLst>
      <p:ext uri="{BB962C8B-B14F-4D97-AF65-F5344CB8AC3E}">
        <p14:creationId xmlns:p14="http://schemas.microsoft.com/office/powerpoint/2010/main" val="2260013188"/>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9FFFC06-67DA-428F-B6CC-1FE617543697}" type="slidenum">
              <a:rPr lang="en-US" altLang="en-US"/>
              <a:pPr/>
              <a:t>‹#›</a:t>
            </a:fld>
            <a:endParaRPr lang="en-US" altLang="en-US"/>
          </a:p>
        </p:txBody>
      </p:sp>
    </p:spTree>
    <p:extLst>
      <p:ext uri="{BB962C8B-B14F-4D97-AF65-F5344CB8AC3E}">
        <p14:creationId xmlns:p14="http://schemas.microsoft.com/office/powerpoint/2010/main" val="2128255654"/>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53ADBD9-D9F2-4174-9B93-08B7F9B043AE}" type="slidenum">
              <a:rPr lang="en-US" altLang="en-US"/>
              <a:pPr/>
              <a:t>‹#›</a:t>
            </a:fld>
            <a:endParaRPr lang="en-US" altLang="en-US"/>
          </a:p>
        </p:txBody>
      </p:sp>
    </p:spTree>
    <p:extLst>
      <p:ext uri="{BB962C8B-B14F-4D97-AF65-F5344CB8AC3E}">
        <p14:creationId xmlns:p14="http://schemas.microsoft.com/office/powerpoint/2010/main" val="2176668990"/>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669A4F8-351D-405C-B263-2E18F0E12DE7}" type="slidenum">
              <a:rPr lang="en-US" altLang="en-US"/>
              <a:pPr/>
              <a:t>‹#›</a:t>
            </a:fld>
            <a:endParaRPr lang="en-US" altLang="en-US"/>
          </a:p>
        </p:txBody>
      </p:sp>
    </p:spTree>
    <p:extLst>
      <p:ext uri="{BB962C8B-B14F-4D97-AF65-F5344CB8AC3E}">
        <p14:creationId xmlns:p14="http://schemas.microsoft.com/office/powerpoint/2010/main" val="234022489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254A68-587A-4A34-8054-C37F9E32D5AE}" type="slidenum">
              <a:rPr lang="en-US" altLang="en-US"/>
              <a:pPr/>
              <a:t>‹#›</a:t>
            </a:fld>
            <a:endParaRPr lang="en-US" altLang="en-US"/>
          </a:p>
        </p:txBody>
      </p:sp>
    </p:spTree>
    <p:extLst>
      <p:ext uri="{BB962C8B-B14F-4D97-AF65-F5344CB8AC3E}">
        <p14:creationId xmlns:p14="http://schemas.microsoft.com/office/powerpoint/2010/main" val="648869677"/>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1C5A6A-0B51-4D4B-A235-64189C1A51E7}" type="slidenum">
              <a:rPr lang="en-US" altLang="en-US"/>
              <a:pPr/>
              <a:t>‹#›</a:t>
            </a:fld>
            <a:endParaRPr lang="en-US" altLang="en-US"/>
          </a:p>
        </p:txBody>
      </p:sp>
    </p:spTree>
    <p:extLst>
      <p:ext uri="{BB962C8B-B14F-4D97-AF65-F5344CB8AC3E}">
        <p14:creationId xmlns:p14="http://schemas.microsoft.com/office/powerpoint/2010/main" val="87950163"/>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781884-8356-4FBA-A321-FBCCB46FA331}" type="slidenum">
              <a:rPr lang="en-US" altLang="en-US"/>
              <a:pPr/>
              <a:t>‹#›</a:t>
            </a:fld>
            <a:endParaRPr lang="en-US" altLang="en-US"/>
          </a:p>
        </p:txBody>
      </p:sp>
    </p:spTree>
    <p:extLst>
      <p:ext uri="{BB962C8B-B14F-4D97-AF65-F5344CB8AC3E}">
        <p14:creationId xmlns:p14="http://schemas.microsoft.com/office/powerpoint/2010/main" val="107664528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C6647B-C2F5-490E-83BB-E4E672EAF135}" type="slidenum">
              <a:rPr lang="en-US" altLang="en-US"/>
              <a:pPr/>
              <a:t>‹#›</a:t>
            </a:fld>
            <a:endParaRPr lang="en-US" altLang="en-US"/>
          </a:p>
        </p:txBody>
      </p:sp>
    </p:spTree>
    <p:extLst>
      <p:ext uri="{BB962C8B-B14F-4D97-AF65-F5344CB8AC3E}">
        <p14:creationId xmlns:p14="http://schemas.microsoft.com/office/powerpoint/2010/main" val="3828388931"/>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4190582740"/>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266003902"/>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9BF77D-ADA1-854C-803B-D4C873788685}"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80742763"/>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9BF77D-ADA1-854C-803B-D4C873788685}"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2710865191"/>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9BF77D-ADA1-854C-803B-D4C873788685}"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2768792293"/>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9BF77D-ADA1-854C-803B-D4C873788685}"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444524671"/>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BF77D-ADA1-854C-803B-D4C873788685}"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68563267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9BF77D-ADA1-854C-803B-D4C873788685}"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BF77D-ADA1-854C-803B-D4C873788685}"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461313155"/>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BF77D-ADA1-854C-803B-D4C873788685}"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905389618"/>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3312480377"/>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0281042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9BF77D-ADA1-854C-803B-D4C873788685}"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9BF77D-ADA1-854C-803B-D4C873788685}"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9BF77D-ADA1-854C-803B-D4C873788685}"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BF77D-ADA1-854C-803B-D4C873788685}"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BF77D-ADA1-854C-803B-D4C873788685}"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BF77D-ADA1-854C-803B-D4C873788685}"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BF77D-ADA1-854C-803B-D4C873788685}"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95B5F-1391-6A47-BCAB-4B233F3898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C47B146-69B7-4D72-BF05-F9E774346F47}" type="slidenum">
              <a:rPr lang="en-US" altLang="en-US"/>
              <a:pPr/>
              <a:t>‹#›</a:t>
            </a:fld>
            <a:endParaRPr lang="en-US" altLang="en-US"/>
          </a:p>
        </p:txBody>
      </p:sp>
    </p:spTree>
    <p:extLst>
      <p:ext uri="{BB962C8B-B14F-4D97-AF65-F5344CB8AC3E}">
        <p14:creationId xmlns:p14="http://schemas.microsoft.com/office/powerpoint/2010/main" val="16635054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pull/>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BF77D-ADA1-854C-803B-D4C873788685}" type="datetimeFigureOut">
              <a:rPr lang="en-US" smtClean="0"/>
              <a:pPr/>
              <a:t>3/9/2020</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95B5F-1391-6A47-BCAB-4B233F38982F}" type="slidenum">
              <a:rPr lang="en-US" smtClean="0"/>
              <a:pPr/>
              <a:t>‹#›</a:t>
            </a:fld>
            <a:endParaRPr lang="en-US"/>
          </a:p>
        </p:txBody>
      </p:sp>
    </p:spTree>
    <p:extLst>
      <p:ext uri="{BB962C8B-B14F-4D97-AF65-F5344CB8AC3E}">
        <p14:creationId xmlns:p14="http://schemas.microsoft.com/office/powerpoint/2010/main" val="31769570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496"/>
            <a:ext cx="7772400" cy="1470025"/>
          </a:xfrm>
        </p:spPr>
        <p:txBody>
          <a:bodyPr/>
          <a:lstStyle/>
          <a:p>
            <a:r>
              <a:rPr lang="en-US" dirty="0" smtClean="0"/>
              <a:t>The Nazi rise to power and its consequences</a:t>
            </a:r>
            <a:endParaRPr lang="en-US" dirty="0"/>
          </a:p>
        </p:txBody>
      </p:sp>
      <p:sp>
        <p:nvSpPr>
          <p:cNvPr id="3" name="Subtitle 2"/>
          <p:cNvSpPr>
            <a:spLocks noGrp="1"/>
          </p:cNvSpPr>
          <p:nvPr>
            <p:ph type="subTitle" idx="1"/>
          </p:nvPr>
        </p:nvSpPr>
        <p:spPr>
          <a:xfrm>
            <a:off x="1371600" y="1508899"/>
            <a:ext cx="6400800" cy="719870"/>
          </a:xfrm>
        </p:spPr>
        <p:txBody>
          <a:bodyPr/>
          <a:lstStyle/>
          <a:p>
            <a:r>
              <a:rPr lang="en-US" dirty="0" smtClean="0"/>
              <a:t>1923-1938</a:t>
            </a:r>
            <a:endParaRPr lang="en-US" dirty="0"/>
          </a:p>
        </p:txBody>
      </p:sp>
      <p:pic>
        <p:nvPicPr>
          <p:cNvPr id="6" name="Picture 5" descr="swastika.jpg"/>
          <p:cNvPicPr>
            <a:picLocks noChangeAspect="1"/>
          </p:cNvPicPr>
          <p:nvPr/>
        </p:nvPicPr>
        <p:blipFill>
          <a:blip r:embed="rId2"/>
          <a:stretch>
            <a:fillRect/>
          </a:stretch>
        </p:blipFill>
        <p:spPr>
          <a:xfrm>
            <a:off x="1923725" y="2189895"/>
            <a:ext cx="5744891" cy="4595913"/>
          </a:xfrm>
          <a:prstGeom prst="rect">
            <a:avLst/>
          </a:prstGeom>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Hitler Takes Power</a:t>
            </a:r>
            <a:endParaRPr lang="en-US" b="1" dirty="0">
              <a:solidFill>
                <a:srgbClr val="C00000"/>
              </a:solidFill>
            </a:endParaRPr>
          </a:p>
        </p:txBody>
      </p:sp>
      <p:sp>
        <p:nvSpPr>
          <p:cNvPr id="3" name="Content Placeholder 2"/>
          <p:cNvSpPr>
            <a:spLocks noGrp="1"/>
          </p:cNvSpPr>
          <p:nvPr>
            <p:ph idx="1"/>
          </p:nvPr>
        </p:nvSpPr>
        <p:spPr>
          <a:xfrm>
            <a:off x="457200" y="1295400"/>
            <a:ext cx="8229600" cy="5170714"/>
          </a:xfrm>
        </p:spPr>
        <p:txBody>
          <a:bodyPr/>
          <a:lstStyle/>
          <a:p>
            <a:r>
              <a:rPr lang="en-US" b="1" dirty="0" smtClean="0"/>
              <a:t>Divide up the different readings among your group</a:t>
            </a:r>
          </a:p>
          <a:p>
            <a:pPr marL="514350" indent="-514350">
              <a:buFont typeface="+mj-lt"/>
              <a:buAutoNum type="arabicPeriod"/>
            </a:pPr>
            <a:r>
              <a:rPr lang="en-US" b="1" dirty="0" smtClean="0"/>
              <a:t>What is the significance of your reading?</a:t>
            </a:r>
          </a:p>
          <a:p>
            <a:pPr marL="514350" indent="-514350">
              <a:buFont typeface="+mj-lt"/>
              <a:buAutoNum type="arabicPeriod"/>
            </a:pPr>
            <a:r>
              <a:rPr lang="en-US" b="1" dirty="0" smtClean="0"/>
              <a:t>How did it impact the rise of the Nazi party?</a:t>
            </a:r>
          </a:p>
          <a:p>
            <a:pPr marL="514350" indent="-514350">
              <a:buFont typeface="+mj-lt"/>
              <a:buAutoNum type="arabicPeriod"/>
            </a:pPr>
            <a:r>
              <a:rPr lang="en-US" b="1" dirty="0" smtClean="0"/>
              <a:t>Why do you think the people of Germany went along with these things?</a:t>
            </a:r>
          </a:p>
          <a:p>
            <a:r>
              <a:rPr lang="en-US" b="1" dirty="0" smtClean="0"/>
              <a:t>Let’s share this information with your groupmates</a:t>
            </a:r>
            <a:endParaRPr lang="en-US" b="1" dirty="0"/>
          </a:p>
        </p:txBody>
      </p:sp>
    </p:spTree>
    <p:extLst>
      <p:ext uri="{BB962C8B-B14F-4D97-AF65-F5344CB8AC3E}">
        <p14:creationId xmlns:p14="http://schemas.microsoft.com/office/powerpoint/2010/main" val="1851699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
            <a:ext cx="8229600" cy="898025"/>
          </a:xfrm>
        </p:spPr>
        <p:txBody>
          <a:bodyPr>
            <a:normAutofit/>
          </a:bodyPr>
          <a:lstStyle/>
          <a:p>
            <a:r>
              <a:rPr lang="en-US" b="1" dirty="0" smtClean="0">
                <a:solidFill>
                  <a:srgbClr val="C00000"/>
                </a:solidFill>
              </a:rPr>
              <a:t>Reichstag Fire &amp; End of Weimar</a:t>
            </a:r>
            <a:endParaRPr lang="en-US" b="1" dirty="0">
              <a:solidFill>
                <a:srgbClr val="C00000"/>
              </a:solidFill>
            </a:endParaRPr>
          </a:p>
        </p:txBody>
      </p:sp>
      <p:sp>
        <p:nvSpPr>
          <p:cNvPr id="3" name="Content Placeholder 2"/>
          <p:cNvSpPr>
            <a:spLocks noGrp="1"/>
          </p:cNvSpPr>
          <p:nvPr>
            <p:ph idx="1"/>
          </p:nvPr>
        </p:nvSpPr>
        <p:spPr>
          <a:xfrm>
            <a:off x="97655" y="794657"/>
            <a:ext cx="5132897" cy="6063343"/>
          </a:xfrm>
        </p:spPr>
        <p:txBody>
          <a:bodyPr>
            <a:normAutofit fontScale="85000" lnSpcReduction="10000"/>
          </a:bodyPr>
          <a:lstStyle/>
          <a:p>
            <a:r>
              <a:rPr lang="en-US" b="1" dirty="0"/>
              <a:t>Jan 31, </a:t>
            </a:r>
            <a:r>
              <a:rPr lang="en-US" b="1" dirty="0" smtClean="0"/>
              <a:t>1933, </a:t>
            </a:r>
            <a:r>
              <a:rPr lang="en-US" b="1" i="1" dirty="0" smtClean="0">
                <a:solidFill>
                  <a:srgbClr val="820000"/>
                </a:solidFill>
                <a:effectLst>
                  <a:outerShdw blurRad="38100" dist="38100" dir="2700000" algn="tl">
                    <a:srgbClr val="000000">
                      <a:alpha val="43137"/>
                    </a:srgbClr>
                  </a:outerShdw>
                </a:effectLst>
              </a:rPr>
              <a:t>Proclamation of the Reich Gov’t to the German People </a:t>
            </a:r>
          </a:p>
          <a:p>
            <a:pPr lvl="1"/>
            <a:r>
              <a:rPr lang="en-US" b="1" dirty="0" smtClean="0"/>
              <a:t>Volk revolution, national revolution</a:t>
            </a:r>
          </a:p>
          <a:p>
            <a:r>
              <a:rPr lang="en-US" b="1" dirty="0" smtClean="0"/>
              <a:t>Feb 4</a:t>
            </a:r>
            <a:r>
              <a:rPr lang="en-US" b="1" baseline="30000" dirty="0" smtClean="0"/>
              <a:t>th</a:t>
            </a:r>
            <a:r>
              <a:rPr lang="en-US" b="1" dirty="0" smtClean="0"/>
              <a:t> Outlaw public meetings and curtail freedom of press</a:t>
            </a:r>
          </a:p>
          <a:p>
            <a:r>
              <a:rPr lang="en-US" b="1" dirty="0" smtClean="0"/>
              <a:t>Feb 27</a:t>
            </a:r>
            <a:r>
              <a:rPr lang="en-US" b="1" baseline="30000" dirty="0" smtClean="0"/>
              <a:t>th</a:t>
            </a:r>
            <a:r>
              <a:rPr lang="en-US" b="1" dirty="0" smtClean="0"/>
              <a:t> 1933, Reichstag burns down </a:t>
            </a:r>
            <a:r>
              <a:rPr lang="en-US" b="1" dirty="0" smtClean="0">
                <a:sym typeface="Wingdings"/>
              </a:rPr>
              <a:t> Nazis claim to find communists inside and blame it on them</a:t>
            </a:r>
          </a:p>
          <a:p>
            <a:pPr lvl="1"/>
            <a:r>
              <a:rPr lang="en-US" b="1" dirty="0" smtClean="0">
                <a:sym typeface="Wingdings"/>
              </a:rPr>
              <a:t>Day after-</a:t>
            </a:r>
            <a:r>
              <a:rPr lang="en-US" b="1" i="1" dirty="0" smtClean="0">
                <a:solidFill>
                  <a:srgbClr val="7E0000"/>
                </a:solidFill>
                <a:effectLst>
                  <a:outerShdw blurRad="38100" dist="38100" dir="2700000" algn="tl">
                    <a:srgbClr val="000000">
                      <a:alpha val="43137"/>
                    </a:srgbClr>
                  </a:outerShdw>
                </a:effectLst>
                <a:sym typeface="Wingdings"/>
              </a:rPr>
              <a:t>Decree for the Protection of the People &amp; State </a:t>
            </a:r>
          </a:p>
          <a:p>
            <a:pPr lvl="1"/>
            <a:r>
              <a:rPr lang="en-US" b="1" dirty="0" smtClean="0">
                <a:sym typeface="Wingdings"/>
              </a:rPr>
              <a:t>creation of police state  legal reign of terror</a:t>
            </a:r>
          </a:p>
          <a:p>
            <a:pPr lvl="1"/>
            <a:endParaRPr lang="en-US" b="1" dirty="0" smtClean="0">
              <a:sym typeface="Wingdings"/>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230552" y="1070714"/>
            <a:ext cx="3913448" cy="5245984"/>
          </a:xfrm>
          <a:prstGeom prst="rect">
            <a:avLst/>
          </a:prstGeom>
        </p:spPr>
      </p:pic>
    </p:spTree>
    <p:extLst>
      <p:ext uri="{BB962C8B-B14F-4D97-AF65-F5344CB8AC3E}">
        <p14:creationId xmlns:p14="http://schemas.microsoft.com/office/powerpoint/2010/main" val="31973106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
            <a:ext cx="8229600" cy="898025"/>
          </a:xfrm>
        </p:spPr>
        <p:txBody>
          <a:bodyPr>
            <a:normAutofit/>
          </a:bodyPr>
          <a:lstStyle/>
          <a:p>
            <a:r>
              <a:rPr lang="en-US" b="1" dirty="0" smtClean="0">
                <a:solidFill>
                  <a:srgbClr val="C00000"/>
                </a:solidFill>
              </a:rPr>
              <a:t>Reichstag Fire &amp; End of Weimar</a:t>
            </a:r>
            <a:endParaRPr lang="en-US" b="1" dirty="0">
              <a:solidFill>
                <a:srgbClr val="C00000"/>
              </a:solidFill>
            </a:endParaRPr>
          </a:p>
        </p:txBody>
      </p:sp>
      <p:sp>
        <p:nvSpPr>
          <p:cNvPr id="3" name="Content Placeholder 2"/>
          <p:cNvSpPr>
            <a:spLocks noGrp="1"/>
          </p:cNvSpPr>
          <p:nvPr>
            <p:ph idx="1"/>
          </p:nvPr>
        </p:nvSpPr>
        <p:spPr>
          <a:xfrm>
            <a:off x="97656" y="900546"/>
            <a:ext cx="8948692" cy="5694218"/>
          </a:xfrm>
        </p:spPr>
        <p:txBody>
          <a:bodyPr>
            <a:normAutofit fontScale="92500" lnSpcReduction="20000"/>
          </a:bodyPr>
          <a:lstStyle/>
          <a:p>
            <a:r>
              <a:rPr lang="en-US" sz="3000" b="1" dirty="0" smtClean="0">
                <a:sym typeface="Wingdings"/>
              </a:rPr>
              <a:t>March 1933, Suspend </a:t>
            </a:r>
            <a:r>
              <a:rPr lang="en-US" sz="3000" b="1" i="1" dirty="0" err="1" smtClean="0">
                <a:sym typeface="Wingdings"/>
              </a:rPr>
              <a:t>habeus</a:t>
            </a:r>
            <a:r>
              <a:rPr lang="en-US" sz="3000" b="1" i="1" dirty="0" smtClean="0">
                <a:sym typeface="Wingdings"/>
              </a:rPr>
              <a:t> corpus</a:t>
            </a:r>
            <a:r>
              <a:rPr lang="en-US" sz="3000" b="1" dirty="0" smtClean="0">
                <a:sym typeface="Wingdings"/>
              </a:rPr>
              <a:t> &amp; recall elections and win 43% of vote (not a majority like they wished), so pressure other legislature into voting with </a:t>
            </a:r>
            <a:r>
              <a:rPr lang="en-US" sz="3000" b="1" dirty="0">
                <a:sym typeface="Wingdings"/>
              </a:rPr>
              <a:t>them </a:t>
            </a:r>
            <a:r>
              <a:rPr lang="en-US" sz="3000" b="1" dirty="0" smtClean="0">
                <a:sym typeface="Wingdings"/>
              </a:rPr>
              <a:t>(</a:t>
            </a:r>
            <a:r>
              <a:rPr lang="en-US" sz="3000" b="1" i="1" dirty="0" err="1" smtClean="0">
                <a:solidFill>
                  <a:srgbClr val="C00000"/>
                </a:solidFill>
                <a:sym typeface="Wingdings"/>
              </a:rPr>
              <a:t>Gleichschaltung</a:t>
            </a:r>
            <a:r>
              <a:rPr lang="en-US" sz="3000" b="1" dirty="0" smtClean="0">
                <a:sym typeface="Wingdings"/>
              </a:rPr>
              <a:t>)</a:t>
            </a:r>
          </a:p>
          <a:p>
            <a:pPr lvl="1"/>
            <a:r>
              <a:rPr lang="en-US" b="1" dirty="0" smtClean="0">
                <a:sym typeface="Wingdings"/>
              </a:rPr>
              <a:t>SA disorder – replace local </a:t>
            </a:r>
            <a:r>
              <a:rPr lang="en-US" b="1" dirty="0" err="1" smtClean="0">
                <a:sym typeface="Wingdings"/>
              </a:rPr>
              <a:t>govt</a:t>
            </a:r>
            <a:r>
              <a:rPr lang="en-US" b="1" dirty="0" smtClean="0">
                <a:sym typeface="Wingdings"/>
              </a:rPr>
              <a:t> with Nazi (Wurttemberg example)</a:t>
            </a:r>
          </a:p>
          <a:p>
            <a:pPr lvl="1"/>
            <a:r>
              <a:rPr lang="en-US" b="1" dirty="0" smtClean="0">
                <a:sym typeface="Wingdings"/>
              </a:rPr>
              <a:t>May 1933, Day of National Labor</a:t>
            </a:r>
          </a:p>
          <a:p>
            <a:pPr lvl="2"/>
            <a:r>
              <a:rPr lang="en-US" sz="2600" b="1" dirty="0" smtClean="0">
                <a:sym typeface="Wingdings"/>
              </a:rPr>
              <a:t>Speeches, spoke of </a:t>
            </a:r>
            <a:r>
              <a:rPr lang="en-US" sz="2600" b="1" i="1" dirty="0" err="1" smtClean="0">
                <a:solidFill>
                  <a:srgbClr val="C00000"/>
                </a:solidFill>
                <a:sym typeface="Wingdings"/>
              </a:rPr>
              <a:t>Volksgemeinschaft</a:t>
            </a:r>
            <a:endParaRPr lang="en-US" sz="2600" b="1" i="1" dirty="0" smtClean="0">
              <a:solidFill>
                <a:srgbClr val="C00000"/>
              </a:solidFill>
              <a:sym typeface="Wingdings"/>
            </a:endParaRPr>
          </a:p>
          <a:p>
            <a:pPr lvl="2"/>
            <a:r>
              <a:rPr lang="en-US" sz="2600" b="1" dirty="0" smtClean="0">
                <a:sym typeface="Wingdings"/>
              </a:rPr>
              <a:t>Next day SA &amp; SS take over trade union offices and arrest leaders</a:t>
            </a:r>
          </a:p>
          <a:p>
            <a:pPr lvl="1"/>
            <a:r>
              <a:rPr lang="en-US" sz="3000" b="1" i="1" dirty="0" smtClean="0">
                <a:solidFill>
                  <a:srgbClr val="7E0000"/>
                </a:solidFill>
                <a:effectLst>
                  <a:outerShdw blurRad="38100" dist="38100" dir="2700000" algn="tl">
                    <a:srgbClr val="000000">
                      <a:alpha val="43137"/>
                    </a:srgbClr>
                  </a:outerShdw>
                </a:effectLst>
                <a:sym typeface="Wingdings"/>
              </a:rPr>
              <a:t>Enabling Act</a:t>
            </a:r>
          </a:p>
          <a:p>
            <a:pPr lvl="2"/>
            <a:r>
              <a:rPr lang="en-US" sz="2600" b="1" dirty="0" smtClean="0">
                <a:sym typeface="Wingdings"/>
              </a:rPr>
              <a:t>4 years – most thought Hindenburg would control</a:t>
            </a:r>
            <a:endParaRPr lang="en-US" sz="2600" b="1" i="1" dirty="0" smtClean="0">
              <a:sym typeface="Wingdings"/>
            </a:endParaRPr>
          </a:p>
          <a:p>
            <a:r>
              <a:rPr lang="en-US" sz="3000" b="1" dirty="0" smtClean="0">
                <a:sym typeface="Wingdings"/>
              </a:rPr>
              <a:t>Hindenburg dies in 1934, instead of calling elections Nazis pressure Reichstag into appointing Hitler </a:t>
            </a:r>
            <a:r>
              <a:rPr lang="en-US" sz="3000" b="1" dirty="0" err="1" smtClean="0">
                <a:sym typeface="Wingdings"/>
              </a:rPr>
              <a:t>führer</a:t>
            </a:r>
            <a:r>
              <a:rPr lang="en-US" sz="3000" b="1" dirty="0" smtClean="0">
                <a:sym typeface="Wingdings"/>
              </a:rPr>
              <a:t> (</a:t>
            </a:r>
            <a:r>
              <a:rPr lang="en-US" sz="3000" b="1" i="1" dirty="0" err="1" smtClean="0">
                <a:solidFill>
                  <a:srgbClr val="C00000"/>
                </a:solidFill>
                <a:sym typeface="Wingdings"/>
              </a:rPr>
              <a:t>Fuhrerprinzip</a:t>
            </a:r>
            <a:r>
              <a:rPr lang="en-US" sz="3000" b="1" dirty="0" smtClean="0">
                <a:sym typeface="Wingdings"/>
              </a:rPr>
              <a:t>)</a:t>
            </a:r>
          </a:p>
        </p:txBody>
      </p:sp>
    </p:spTree>
    <p:extLst>
      <p:ext uri="{BB962C8B-B14F-4D97-AF65-F5344CB8AC3E}">
        <p14:creationId xmlns:p14="http://schemas.microsoft.com/office/powerpoint/2010/main" val="22093400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
            <a:ext cx="8229600" cy="898025"/>
          </a:xfrm>
        </p:spPr>
        <p:txBody>
          <a:bodyPr>
            <a:normAutofit/>
          </a:bodyPr>
          <a:lstStyle/>
          <a:p>
            <a:r>
              <a:rPr lang="en-US" b="1" dirty="0" smtClean="0">
                <a:solidFill>
                  <a:srgbClr val="C00000"/>
                </a:solidFill>
              </a:rPr>
              <a:t>Nazi Terminology</a:t>
            </a:r>
            <a:endParaRPr lang="en-US" b="1" dirty="0">
              <a:solidFill>
                <a:srgbClr val="C00000"/>
              </a:solidFill>
            </a:endParaRPr>
          </a:p>
        </p:txBody>
      </p:sp>
      <p:sp>
        <p:nvSpPr>
          <p:cNvPr id="3" name="Content Placeholder 2"/>
          <p:cNvSpPr>
            <a:spLocks noGrp="1"/>
          </p:cNvSpPr>
          <p:nvPr>
            <p:ph idx="1"/>
          </p:nvPr>
        </p:nvSpPr>
        <p:spPr>
          <a:xfrm>
            <a:off x="97656" y="900546"/>
            <a:ext cx="8948692" cy="5694218"/>
          </a:xfrm>
        </p:spPr>
        <p:txBody>
          <a:bodyPr>
            <a:normAutofit lnSpcReduction="10000"/>
          </a:bodyPr>
          <a:lstStyle/>
          <a:p>
            <a:r>
              <a:rPr lang="en-US" b="1" i="1" dirty="0" err="1" smtClean="0">
                <a:solidFill>
                  <a:srgbClr val="C00000"/>
                </a:solidFill>
                <a:sym typeface="Wingdings"/>
              </a:rPr>
              <a:t>Gleichschaltung</a:t>
            </a:r>
            <a:endParaRPr lang="en-US" sz="3000" b="1" dirty="0" smtClean="0">
              <a:sym typeface="Wingdings"/>
            </a:endParaRPr>
          </a:p>
          <a:p>
            <a:pPr lvl="1"/>
            <a:r>
              <a:rPr lang="en-US" b="1" dirty="0" smtClean="0">
                <a:sym typeface="Wingdings"/>
              </a:rPr>
              <a:t>Technically, coordination</a:t>
            </a:r>
          </a:p>
          <a:p>
            <a:pPr lvl="1"/>
            <a:r>
              <a:rPr lang="en-US" b="1" dirty="0" smtClean="0">
                <a:sym typeface="Wingdings"/>
              </a:rPr>
              <a:t>Really meant “</a:t>
            </a:r>
            <a:r>
              <a:rPr lang="en-US" b="1" dirty="0" err="1" smtClean="0">
                <a:sym typeface="Wingdings"/>
              </a:rPr>
              <a:t>nazification</a:t>
            </a:r>
            <a:r>
              <a:rPr lang="en-US" b="1" dirty="0" smtClean="0">
                <a:sym typeface="Wingdings"/>
              </a:rPr>
              <a:t>” of the state’s social and political institutions</a:t>
            </a:r>
          </a:p>
          <a:p>
            <a:r>
              <a:rPr lang="en-US" b="1" i="1" dirty="0" err="1" smtClean="0">
                <a:solidFill>
                  <a:srgbClr val="C00000"/>
                </a:solidFill>
                <a:sym typeface="Wingdings"/>
              </a:rPr>
              <a:t>Volksgemeinschaft</a:t>
            </a:r>
            <a:endParaRPr lang="en-US" sz="3400" b="1" i="1" dirty="0" smtClean="0">
              <a:solidFill>
                <a:srgbClr val="C00000"/>
              </a:solidFill>
              <a:sym typeface="Wingdings"/>
            </a:endParaRPr>
          </a:p>
          <a:p>
            <a:pPr lvl="1"/>
            <a:r>
              <a:rPr lang="en-US" b="1" dirty="0" smtClean="0">
                <a:sym typeface="Wingdings"/>
              </a:rPr>
              <a:t>Nazi national people’s community</a:t>
            </a:r>
          </a:p>
          <a:p>
            <a:r>
              <a:rPr lang="en-US" b="1" i="1" dirty="0" err="1" smtClean="0">
                <a:solidFill>
                  <a:srgbClr val="C00000"/>
                </a:solidFill>
                <a:sym typeface="Wingdings"/>
              </a:rPr>
              <a:t>Fuhrerprinzip</a:t>
            </a:r>
            <a:endParaRPr lang="en-US" b="1" i="1" dirty="0" smtClean="0">
              <a:solidFill>
                <a:srgbClr val="C00000"/>
              </a:solidFill>
              <a:sym typeface="Wingdings"/>
            </a:endParaRPr>
          </a:p>
          <a:p>
            <a:pPr lvl="1"/>
            <a:r>
              <a:rPr lang="en-US" b="1" dirty="0" smtClean="0">
                <a:sym typeface="Wingdings"/>
              </a:rPr>
              <a:t>The leader principle, one party united under one leader</a:t>
            </a:r>
            <a:endParaRPr lang="en-US" b="1" i="1" dirty="0" smtClean="0">
              <a:solidFill>
                <a:srgbClr val="C00000"/>
              </a:solidFill>
              <a:sym typeface="Wingdings"/>
            </a:endParaRPr>
          </a:p>
          <a:p>
            <a:r>
              <a:rPr lang="en-US" b="1" i="1" dirty="0" smtClean="0">
                <a:solidFill>
                  <a:srgbClr val="C00000"/>
                </a:solidFill>
                <a:sym typeface="Wingdings"/>
              </a:rPr>
              <a:t>Lebensraum</a:t>
            </a:r>
            <a:endParaRPr lang="en-US" sz="3400" b="1" i="1" dirty="0">
              <a:solidFill>
                <a:srgbClr val="C00000"/>
              </a:solidFill>
              <a:sym typeface="Wingdings"/>
            </a:endParaRPr>
          </a:p>
          <a:p>
            <a:pPr lvl="1"/>
            <a:r>
              <a:rPr lang="en-US" sz="2600" b="1" dirty="0" smtClean="0">
                <a:sym typeface="Wingdings"/>
              </a:rPr>
              <a:t>Living spaces, right of superior nations to gain through foreign expansion (Eastern Europe &amp; Western USSR)</a:t>
            </a:r>
            <a:endParaRPr lang="en-US" sz="2600" b="1" i="1" dirty="0">
              <a:sym typeface="Wingdings"/>
            </a:endParaRPr>
          </a:p>
        </p:txBody>
      </p:sp>
    </p:spTree>
    <p:extLst>
      <p:ext uri="{BB962C8B-B14F-4D97-AF65-F5344CB8AC3E}">
        <p14:creationId xmlns:p14="http://schemas.microsoft.com/office/powerpoint/2010/main" val="2528493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9318"/>
          </a:xfrm>
        </p:spPr>
        <p:txBody>
          <a:bodyPr/>
          <a:lstStyle/>
          <a:p>
            <a:r>
              <a:rPr lang="en-US" b="1" dirty="0" smtClean="0">
                <a:solidFill>
                  <a:srgbClr val="C00000"/>
                </a:solidFill>
              </a:rPr>
              <a:t>Acts as Chancellor &amp; </a:t>
            </a:r>
            <a:r>
              <a:rPr lang="en-US" b="1" dirty="0" err="1" smtClean="0">
                <a:solidFill>
                  <a:srgbClr val="C00000"/>
                </a:solidFill>
              </a:rPr>
              <a:t>Führer</a:t>
            </a:r>
            <a:endParaRPr lang="en-US" b="1" dirty="0">
              <a:solidFill>
                <a:srgbClr val="C00000"/>
              </a:solidFill>
            </a:endParaRPr>
          </a:p>
        </p:txBody>
      </p:sp>
      <p:sp>
        <p:nvSpPr>
          <p:cNvPr id="3" name="Content Placeholder 2"/>
          <p:cNvSpPr>
            <a:spLocks noGrp="1"/>
          </p:cNvSpPr>
          <p:nvPr>
            <p:ph idx="1"/>
          </p:nvPr>
        </p:nvSpPr>
        <p:spPr>
          <a:xfrm>
            <a:off x="194381" y="1039168"/>
            <a:ext cx="8773055" cy="5442344"/>
          </a:xfrm>
        </p:spPr>
        <p:txBody>
          <a:bodyPr>
            <a:normAutofit fontScale="85000" lnSpcReduction="10000"/>
          </a:bodyPr>
          <a:lstStyle/>
          <a:p>
            <a:pPr marL="514350" indent="-514350">
              <a:buFont typeface="+mj-lt"/>
              <a:buAutoNum type="arabicPeriod"/>
            </a:pPr>
            <a:r>
              <a:rPr lang="en-US" b="1" dirty="0" smtClean="0"/>
              <a:t>Creates </a:t>
            </a:r>
            <a:r>
              <a:rPr lang="en-US" b="1" dirty="0" smtClean="0"/>
              <a:t>&amp; emphasizes </a:t>
            </a:r>
            <a:r>
              <a:rPr lang="en-US" b="1" i="1" dirty="0" err="1" smtClean="0"/>
              <a:t>Volksgemeinschaft</a:t>
            </a:r>
            <a:endParaRPr lang="en-US" b="1" dirty="0" smtClean="0"/>
          </a:p>
          <a:p>
            <a:pPr marL="514350" indent="-514350">
              <a:buFont typeface="+mj-lt"/>
              <a:buAutoNum type="arabicPeriod"/>
            </a:pPr>
            <a:r>
              <a:rPr lang="en-US" b="1" dirty="0" smtClean="0"/>
              <a:t>Opens Dachau concentration camp opens in 1933</a:t>
            </a:r>
          </a:p>
          <a:p>
            <a:pPr marL="514350" indent="-514350">
              <a:buFont typeface="+mj-lt"/>
              <a:buAutoNum type="arabicPeriod"/>
            </a:pPr>
            <a:r>
              <a:rPr lang="en-US" b="1" dirty="0" smtClean="0"/>
              <a:t>Book burning</a:t>
            </a:r>
          </a:p>
          <a:p>
            <a:pPr marL="514350" indent="-514350">
              <a:buFont typeface="+mj-lt"/>
              <a:buAutoNum type="arabicPeriod"/>
            </a:pPr>
            <a:r>
              <a:rPr lang="en-US" b="1" dirty="0" smtClean="0"/>
              <a:t>Yearly party rallies</a:t>
            </a:r>
          </a:p>
          <a:p>
            <a:pPr marL="514350" indent="-514350">
              <a:buFont typeface="+mj-lt"/>
              <a:buAutoNum type="arabicPeriod"/>
            </a:pPr>
            <a:r>
              <a:rPr lang="en-US" b="1" i="1" dirty="0" err="1" smtClean="0"/>
              <a:t>Gleichschaltung</a:t>
            </a:r>
            <a:r>
              <a:rPr lang="en-US" b="1" dirty="0" smtClean="0"/>
              <a:t> of the arts and the press</a:t>
            </a:r>
          </a:p>
          <a:p>
            <a:pPr marL="514350" indent="-514350">
              <a:buFont typeface="+mj-lt"/>
              <a:buAutoNum type="arabicPeriod"/>
            </a:pPr>
            <a:r>
              <a:rPr lang="en-US" b="1" dirty="0" smtClean="0"/>
              <a:t>Propaganda via Joseph </a:t>
            </a:r>
            <a:r>
              <a:rPr lang="en-US" b="1" dirty="0" err="1" smtClean="0"/>
              <a:t>Goebbles</a:t>
            </a:r>
            <a:r>
              <a:rPr lang="en-US" b="1" dirty="0" smtClean="0"/>
              <a:t> </a:t>
            </a:r>
            <a:r>
              <a:rPr lang="en-US" b="1" dirty="0" err="1" smtClean="0">
                <a:sym typeface="Wingdings"/>
              </a:rPr>
              <a:t></a:t>
            </a:r>
            <a:r>
              <a:rPr lang="en-US" b="1" dirty="0" smtClean="0">
                <a:sym typeface="Wingdings"/>
              </a:rPr>
              <a:t> radios and </a:t>
            </a:r>
            <a:r>
              <a:rPr lang="en-US" b="1" i="1" dirty="0" smtClean="0">
                <a:sym typeface="Wingdings"/>
              </a:rPr>
              <a:t>Mein </a:t>
            </a:r>
            <a:r>
              <a:rPr lang="en-US" b="1" i="1" dirty="0" err="1" smtClean="0">
                <a:sym typeface="Wingdings"/>
              </a:rPr>
              <a:t>Kampf</a:t>
            </a:r>
            <a:endParaRPr lang="en-US" b="1" dirty="0" smtClean="0"/>
          </a:p>
          <a:p>
            <a:pPr marL="514350" indent="-514350">
              <a:buFont typeface="+mj-lt"/>
              <a:buAutoNum type="arabicPeriod"/>
            </a:pPr>
            <a:r>
              <a:rPr lang="en-US" b="1" dirty="0" smtClean="0"/>
              <a:t>Nuremberg laws against the Jews</a:t>
            </a:r>
          </a:p>
          <a:p>
            <a:pPr marL="514350" indent="-514350">
              <a:buFont typeface="+mj-lt"/>
              <a:buAutoNum type="arabicPeriod"/>
            </a:pPr>
            <a:r>
              <a:rPr lang="en-US" b="1" dirty="0" smtClean="0"/>
              <a:t>Remilitarization of the Rhineland</a:t>
            </a:r>
          </a:p>
          <a:p>
            <a:pPr marL="514350" indent="-514350">
              <a:buFont typeface="+mj-lt"/>
              <a:buAutoNum type="arabicPeriod"/>
            </a:pPr>
            <a:r>
              <a:rPr lang="en-US" b="1" dirty="0" smtClean="0"/>
              <a:t>Fascist architecture</a:t>
            </a:r>
          </a:p>
          <a:p>
            <a:pPr marL="514350" indent="-514350">
              <a:buFont typeface="+mj-lt"/>
              <a:buAutoNum type="arabicPeriod"/>
            </a:pPr>
            <a:r>
              <a:rPr lang="en-US" b="1" dirty="0" smtClean="0"/>
              <a:t>June 30, 1934: Reorganizes close associates in Night of the Long Knives </a:t>
            </a:r>
            <a:r>
              <a:rPr lang="en-US" b="1" dirty="0" smtClean="0">
                <a:sym typeface="Wingdings"/>
              </a:rPr>
              <a:t> Rohm and SA out, Himmler and SS in</a:t>
            </a:r>
            <a:endParaRPr lang="en-US" b="1" dirty="0" smtClean="0"/>
          </a:p>
          <a:p>
            <a:endParaRPr lang="en-US" dirty="0"/>
          </a:p>
        </p:txBody>
      </p:sp>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072"/>
            <a:ext cx="8229600" cy="1143000"/>
          </a:xfrm>
        </p:spPr>
        <p:txBody>
          <a:bodyPr/>
          <a:lstStyle/>
          <a:p>
            <a:r>
              <a:rPr lang="en-US" b="1" i="1" dirty="0" err="1" smtClean="0">
                <a:solidFill>
                  <a:srgbClr val="C00000"/>
                </a:solidFill>
              </a:rPr>
              <a:t>Kristallnacht</a:t>
            </a:r>
            <a:endParaRPr lang="en-US" b="1" i="1" dirty="0">
              <a:solidFill>
                <a:srgbClr val="C00000"/>
              </a:solidFill>
            </a:endParaRPr>
          </a:p>
        </p:txBody>
      </p:sp>
      <p:sp>
        <p:nvSpPr>
          <p:cNvPr id="3" name="Content Placeholder 2"/>
          <p:cNvSpPr>
            <a:spLocks noGrp="1"/>
          </p:cNvSpPr>
          <p:nvPr>
            <p:ph idx="1"/>
          </p:nvPr>
        </p:nvSpPr>
        <p:spPr>
          <a:xfrm>
            <a:off x="185061" y="910928"/>
            <a:ext cx="5970327" cy="5736505"/>
          </a:xfrm>
        </p:spPr>
        <p:txBody>
          <a:bodyPr>
            <a:normAutofit fontScale="92500" lnSpcReduction="10000"/>
          </a:bodyPr>
          <a:lstStyle/>
          <a:p>
            <a:r>
              <a:rPr lang="en-US" b="1" dirty="0" smtClean="0"/>
              <a:t>Nazis originally ask the Jews to leave </a:t>
            </a:r>
            <a:r>
              <a:rPr lang="en-US" b="1" dirty="0" err="1" smtClean="0">
                <a:sym typeface="Wingdings"/>
              </a:rPr>
              <a:t></a:t>
            </a:r>
            <a:r>
              <a:rPr lang="en-US" b="1" dirty="0" smtClean="0">
                <a:sym typeface="Wingdings"/>
              </a:rPr>
              <a:t> some do, but most other countries do not want them either</a:t>
            </a:r>
          </a:p>
          <a:p>
            <a:r>
              <a:rPr lang="en-US" b="1" dirty="0" smtClean="0">
                <a:sym typeface="Wingdings"/>
              </a:rPr>
              <a:t>Pass Nuremberg laws in 1935 which deprive Jews of civil </a:t>
            </a:r>
            <a:r>
              <a:rPr lang="en-US" b="1" dirty="0">
                <a:sym typeface="Wingdings"/>
              </a:rPr>
              <a:t>r</a:t>
            </a:r>
            <a:r>
              <a:rPr lang="en-US" b="1" dirty="0" smtClean="0">
                <a:sym typeface="Wingdings"/>
              </a:rPr>
              <a:t>ights and citizenship</a:t>
            </a:r>
          </a:p>
          <a:p>
            <a:r>
              <a:rPr lang="en-US" b="1" dirty="0" smtClean="0">
                <a:sym typeface="Wingdings"/>
              </a:rPr>
              <a:t>November 9-10, 1938 Nazi thugs raid Jewish temples, place of work, etc. and steal, break, and burn everything.</a:t>
            </a:r>
          </a:p>
          <a:p>
            <a:pPr lvl="1"/>
            <a:r>
              <a:rPr lang="en-US" b="1" dirty="0" smtClean="0">
                <a:sym typeface="Wingdings"/>
              </a:rPr>
              <a:t>Goebbels then “mercifully” orders the Germans to stop</a:t>
            </a:r>
          </a:p>
          <a:p>
            <a:r>
              <a:rPr lang="en-US" b="1" dirty="0" smtClean="0">
                <a:sym typeface="Wingdings"/>
              </a:rPr>
              <a:t>Marks the start of the Holocaust</a:t>
            </a:r>
            <a:endParaRPr lang="en-US" b="1" dirty="0"/>
          </a:p>
        </p:txBody>
      </p:sp>
      <p:pic>
        <p:nvPicPr>
          <p:cNvPr id="4" name="Picture 3"/>
          <p:cNvPicPr>
            <a:picLocks noChangeAspect="1"/>
          </p:cNvPicPr>
          <p:nvPr/>
        </p:nvPicPr>
        <p:blipFill>
          <a:blip r:embed="rId2"/>
          <a:stretch>
            <a:fillRect/>
          </a:stretch>
        </p:blipFill>
        <p:spPr>
          <a:xfrm>
            <a:off x="6142548" y="508000"/>
            <a:ext cx="2794000" cy="2921000"/>
          </a:xfrm>
          <a:prstGeom prst="rect">
            <a:avLst/>
          </a:prstGeom>
        </p:spPr>
      </p:pic>
      <p:pic>
        <p:nvPicPr>
          <p:cNvPr id="5" name="Picture 4"/>
          <p:cNvPicPr>
            <a:picLocks noChangeAspect="1"/>
          </p:cNvPicPr>
          <p:nvPr/>
        </p:nvPicPr>
        <p:blipFill>
          <a:blip r:embed="rId3"/>
          <a:stretch>
            <a:fillRect/>
          </a:stretch>
        </p:blipFill>
        <p:spPr>
          <a:xfrm>
            <a:off x="6142548" y="4101182"/>
            <a:ext cx="2535050" cy="1739924"/>
          </a:xfrm>
          <a:prstGeom prst="rect">
            <a:avLst/>
          </a:prstGeom>
        </p:spPr>
      </p:pic>
    </p:spTree>
    <p:extLst>
      <p:ext uri="{BB962C8B-B14F-4D97-AF65-F5344CB8AC3E}">
        <p14:creationId xmlns:p14="http://schemas.microsoft.com/office/powerpoint/2010/main" val="28800087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2"/>
            <a:ext cx="8229600" cy="1143000"/>
          </a:xfrm>
        </p:spPr>
        <p:txBody>
          <a:bodyPr/>
          <a:lstStyle/>
          <a:p>
            <a:r>
              <a:rPr lang="en-US" b="1" i="1" dirty="0" err="1" smtClean="0">
                <a:solidFill>
                  <a:srgbClr val="C00000"/>
                </a:solidFill>
              </a:rPr>
              <a:t>Aktion</a:t>
            </a:r>
            <a:r>
              <a:rPr lang="en-US" b="1" i="1" dirty="0" smtClean="0">
                <a:solidFill>
                  <a:srgbClr val="C00000"/>
                </a:solidFill>
              </a:rPr>
              <a:t> T4</a:t>
            </a:r>
            <a:endParaRPr lang="en-US" b="1" i="1" dirty="0">
              <a:solidFill>
                <a:srgbClr val="C00000"/>
              </a:solidFill>
            </a:endParaRPr>
          </a:p>
        </p:txBody>
      </p:sp>
      <p:sp>
        <p:nvSpPr>
          <p:cNvPr id="3" name="Content Placeholder 2"/>
          <p:cNvSpPr>
            <a:spLocks noGrp="1"/>
          </p:cNvSpPr>
          <p:nvPr>
            <p:ph idx="1"/>
          </p:nvPr>
        </p:nvSpPr>
        <p:spPr>
          <a:xfrm>
            <a:off x="152400" y="902563"/>
            <a:ext cx="4516581" cy="5733763"/>
          </a:xfrm>
        </p:spPr>
        <p:txBody>
          <a:bodyPr>
            <a:normAutofit/>
          </a:bodyPr>
          <a:lstStyle/>
          <a:p>
            <a:r>
              <a:rPr lang="en-US" b="1" dirty="0" smtClean="0"/>
              <a:t>Second example of use of eugenics by Nazis</a:t>
            </a:r>
          </a:p>
          <a:p>
            <a:r>
              <a:rPr lang="en-US" b="1" dirty="0" smtClean="0"/>
              <a:t>Forced sterilization or “mercy death” of undesirables with some type of hereditary defect</a:t>
            </a:r>
          </a:p>
          <a:p>
            <a:r>
              <a:rPr lang="en-US" b="1" dirty="0" smtClean="0"/>
              <a:t>Used as experimentation for Jewish extermination</a:t>
            </a:r>
            <a:endParaRPr lang="en-US" b="1" dirty="0"/>
          </a:p>
        </p:txBody>
      </p:sp>
      <p:pic>
        <p:nvPicPr>
          <p:cNvPr id="1026" name="Picture 2" descr="http://www.zeitklicks.de/typo3temp/pics/ff3ca6a4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432" y="1106908"/>
            <a:ext cx="4195947" cy="535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259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5586"/>
          </a:xfrm>
        </p:spPr>
        <p:txBody>
          <a:bodyPr/>
          <a:lstStyle/>
          <a:p>
            <a:r>
              <a:rPr lang="en-US" b="1" i="1" dirty="0" smtClean="0">
                <a:solidFill>
                  <a:srgbClr val="C00000"/>
                </a:solidFill>
              </a:rPr>
              <a:t>Other Holocaust Documents</a:t>
            </a:r>
            <a:endParaRPr lang="en-US" b="1" i="1" dirty="0">
              <a:solidFill>
                <a:srgbClr val="C00000"/>
              </a:solidFill>
            </a:endParaRPr>
          </a:p>
        </p:txBody>
      </p:sp>
      <p:sp>
        <p:nvSpPr>
          <p:cNvPr id="3" name="Content Placeholder 2"/>
          <p:cNvSpPr>
            <a:spLocks noGrp="1"/>
          </p:cNvSpPr>
          <p:nvPr>
            <p:ph idx="1"/>
          </p:nvPr>
        </p:nvSpPr>
        <p:spPr>
          <a:xfrm>
            <a:off x="185061" y="1035586"/>
            <a:ext cx="8782669" cy="5611847"/>
          </a:xfrm>
        </p:spPr>
        <p:txBody>
          <a:bodyPr>
            <a:normAutofit/>
          </a:bodyPr>
          <a:lstStyle/>
          <a:p>
            <a:r>
              <a:rPr lang="en-US" b="1" dirty="0">
                <a:sym typeface="Wingdings"/>
              </a:rPr>
              <a:t>What stood out to you?</a:t>
            </a:r>
          </a:p>
          <a:p>
            <a:r>
              <a:rPr lang="en-US" b="1" dirty="0">
                <a:sym typeface="Wingdings"/>
              </a:rPr>
              <a:t>What questions do you have?</a:t>
            </a:r>
            <a:endParaRPr lang="en-US" b="1" dirty="0"/>
          </a:p>
          <a:p>
            <a:r>
              <a:rPr lang="en-US" b="1" dirty="0">
                <a:sym typeface="Wingdings"/>
              </a:rPr>
              <a:t>Shows how things are done in stages… did not jump right to death camps</a:t>
            </a:r>
          </a:p>
          <a:p>
            <a:r>
              <a:rPr lang="en-US" b="1" dirty="0" smtClean="0">
                <a:sym typeface="Wingdings"/>
              </a:rPr>
              <a:t>We will continue to talk about it all during the next unit – so you need to remember them (especially as you are reading </a:t>
            </a:r>
            <a:r>
              <a:rPr lang="en-US" b="1" i="1" dirty="0" smtClean="0">
                <a:sym typeface="Wingdings"/>
              </a:rPr>
              <a:t>Night</a:t>
            </a:r>
            <a:r>
              <a:rPr lang="en-US" b="1" dirty="0" smtClean="0">
                <a:sym typeface="Wingdings"/>
              </a:rPr>
              <a:t>)</a:t>
            </a:r>
          </a:p>
        </p:txBody>
      </p:sp>
    </p:spTree>
    <p:extLst>
      <p:ext uri="{BB962C8B-B14F-4D97-AF65-F5344CB8AC3E}">
        <p14:creationId xmlns:p14="http://schemas.microsoft.com/office/powerpoint/2010/main" val="30327528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US" altLang="en-US" smtClean="0"/>
          </a:p>
        </p:txBody>
      </p:sp>
      <p:sp>
        <p:nvSpPr>
          <p:cNvPr id="2051" name="Subtitle 2"/>
          <p:cNvSpPr>
            <a:spLocks noGrp="1"/>
          </p:cNvSpPr>
          <p:nvPr>
            <p:ph type="subTitle" idx="1"/>
          </p:nvPr>
        </p:nvSpPr>
        <p:spPr>
          <a:xfrm>
            <a:off x="1447800" y="3886200"/>
            <a:ext cx="6400800" cy="1752600"/>
          </a:xfrm>
        </p:spPr>
        <p:txBody>
          <a:bodyPr/>
          <a:lstStyle/>
          <a:p>
            <a:r>
              <a:rPr lang="en-US" altLang="en-US" smtClean="0"/>
              <a:t>Nazi Propaganda</a:t>
            </a:r>
          </a:p>
          <a:p>
            <a:r>
              <a:rPr lang="en-US" altLang="en-US" smtClean="0"/>
              <a:t>c. 1930-1944</a:t>
            </a:r>
          </a:p>
        </p:txBody>
      </p:sp>
      <p:pic>
        <p:nvPicPr>
          <p:cNvPr id="2052" name="Picture 2" descr="http://imperialbusiness11.files.wordpress.com/2013/08/propaganda-poster1.png"/>
          <p:cNvPicPr>
            <a:picLocks noChangeAspect="1" noChangeArrowheads="1"/>
          </p:cNvPicPr>
          <p:nvPr/>
        </p:nvPicPr>
        <p:blipFill>
          <a:blip r:embed="rId3">
            <a:extLst>
              <a:ext uri="{28A0092B-C50C-407E-A947-70E740481C1C}">
                <a14:useLocalDpi xmlns:a14="http://schemas.microsoft.com/office/drawing/2010/main" val="0"/>
              </a:ext>
            </a:extLst>
          </a:blip>
          <a:srcRect l="5751" t="35733" r="7312" b="49756"/>
          <a:stretch>
            <a:fillRect/>
          </a:stretch>
        </p:blipFill>
        <p:spPr bwMode="auto">
          <a:xfrm>
            <a:off x="381000" y="1752600"/>
            <a:ext cx="844708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961286"/>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itl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570413"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381000" y="762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00" name="Text Box 6"/>
          <p:cNvSpPr txBox="1">
            <a:spLocks noChangeArrowheads="1"/>
          </p:cNvSpPr>
          <p:nvPr/>
        </p:nvSpPr>
        <p:spPr bwMode="auto">
          <a:xfrm>
            <a:off x="304800" y="990600"/>
            <a:ext cx="16764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1933</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"In the deepest need Hindenburg chose Adolf Hitler for Reich Chancellor. You too should vote for List 1." </a:t>
            </a:r>
          </a:p>
        </p:txBody>
      </p:sp>
    </p:spTree>
    <p:extLst>
      <p:ext uri="{BB962C8B-B14F-4D97-AF65-F5344CB8AC3E}">
        <p14:creationId xmlns:p14="http://schemas.microsoft.com/office/powerpoint/2010/main" val="2773436408"/>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516"/>
            <a:ext cx="8229600" cy="1143000"/>
          </a:xfrm>
        </p:spPr>
        <p:txBody>
          <a:bodyPr/>
          <a:lstStyle/>
          <a:p>
            <a:r>
              <a:rPr lang="en-US" b="1" dirty="0" smtClean="0"/>
              <a:t>Thesis</a:t>
            </a:r>
            <a:endParaRPr lang="en-US" b="1" dirty="0"/>
          </a:p>
        </p:txBody>
      </p:sp>
      <p:sp>
        <p:nvSpPr>
          <p:cNvPr id="3" name="Content Placeholder 2"/>
          <p:cNvSpPr>
            <a:spLocks noGrp="1"/>
          </p:cNvSpPr>
          <p:nvPr>
            <p:ph idx="1"/>
          </p:nvPr>
        </p:nvSpPr>
        <p:spPr>
          <a:xfrm>
            <a:off x="116378" y="748145"/>
            <a:ext cx="8869680" cy="5852159"/>
          </a:xfrm>
        </p:spPr>
        <p:txBody>
          <a:bodyPr>
            <a:normAutofit lnSpcReduction="10000"/>
          </a:bodyPr>
          <a:lstStyle/>
          <a:p>
            <a:r>
              <a:rPr lang="en-US" dirty="0" smtClean="0"/>
              <a:t>Learning from the tactics of Benito Mussolini, the failed Beer Hall Putsch, and the propaganda genius of Joseph Goebbels, the Nazi Party, upset with the terms imposed on Germany, created an </a:t>
            </a:r>
            <a:r>
              <a:rPr lang="en-US" b="1" dirty="0" smtClean="0"/>
              <a:t>appealing electoral platform that spoke to the needs of the common people of Germany</a:t>
            </a:r>
            <a:r>
              <a:rPr lang="en-US" dirty="0" smtClean="0"/>
              <a:t>. However, once it came to power it began to </a:t>
            </a:r>
            <a:r>
              <a:rPr lang="en-US" b="1" dirty="0" smtClean="0"/>
              <a:t>impose its real racial theories on the German people</a:t>
            </a:r>
            <a:r>
              <a:rPr lang="en-US" dirty="0" smtClean="0"/>
              <a:t>, who, smitten with their newfound, comfortable lives, the rebirth of Prussian ideas, and the </a:t>
            </a:r>
            <a:r>
              <a:rPr lang="en-US" b="1" dirty="0" smtClean="0"/>
              <a:t>new world status of German superiority</a:t>
            </a:r>
            <a:r>
              <a:rPr lang="en-US" dirty="0" smtClean="0"/>
              <a:t>,  </a:t>
            </a:r>
            <a:r>
              <a:rPr lang="en-US" b="1" dirty="0" smtClean="0"/>
              <a:t>happily acquiesced to the new “truths” of their perceived flawless leaders</a:t>
            </a:r>
            <a:r>
              <a:rPr lang="en-US" dirty="0" smtClean="0"/>
              <a:t>.</a:t>
            </a:r>
            <a:endParaRPr lang="en-US" dirty="0"/>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030"/>
            <a:ext cx="8229600" cy="1143000"/>
          </a:xfrm>
        </p:spPr>
        <p:txBody>
          <a:bodyPr/>
          <a:lstStyle/>
          <a:p>
            <a:r>
              <a:rPr lang="en-US" b="1" dirty="0" smtClean="0">
                <a:solidFill>
                  <a:srgbClr val="C00000"/>
                </a:solidFill>
              </a:rPr>
              <a:t>1936 Berlin Olympics</a:t>
            </a:r>
            <a:endParaRPr lang="en-US" b="1" dirty="0">
              <a:solidFill>
                <a:srgbClr val="C00000"/>
              </a:solidFill>
            </a:endParaRPr>
          </a:p>
        </p:txBody>
      </p:sp>
      <p:sp>
        <p:nvSpPr>
          <p:cNvPr id="3" name="Content Placeholder 2"/>
          <p:cNvSpPr>
            <a:spLocks noGrp="1"/>
          </p:cNvSpPr>
          <p:nvPr>
            <p:ph idx="1"/>
          </p:nvPr>
        </p:nvSpPr>
        <p:spPr>
          <a:xfrm>
            <a:off x="96982" y="712688"/>
            <a:ext cx="5449066" cy="6048330"/>
          </a:xfrm>
        </p:spPr>
        <p:txBody>
          <a:bodyPr>
            <a:normAutofit fontScale="92500"/>
          </a:bodyPr>
          <a:lstStyle/>
          <a:p>
            <a:r>
              <a:rPr lang="en-US" b="1" dirty="0" smtClean="0"/>
              <a:t>Tell me what you learned?</a:t>
            </a:r>
          </a:p>
          <a:p>
            <a:r>
              <a:rPr lang="en-US" b="1" dirty="0" smtClean="0"/>
              <a:t>Coincidentally Berlin had been awarded 1936 before Hitler came to power</a:t>
            </a:r>
          </a:p>
          <a:p>
            <a:r>
              <a:rPr lang="en-US" b="1" dirty="0" smtClean="0"/>
              <a:t>Hitler and Speer tried to built architecturally dominant stadium and show off Nazi power and racial might</a:t>
            </a:r>
          </a:p>
          <a:p>
            <a:r>
              <a:rPr lang="en-US" b="1" dirty="0" smtClean="0"/>
              <a:t>Jesse Owens represents USA and crushes all Nazi competition, most famously Luz Long, showing up Hitler</a:t>
            </a:r>
            <a:endParaRPr lang="en-US" b="1" dirty="0"/>
          </a:p>
        </p:txBody>
      </p:sp>
      <p:pic>
        <p:nvPicPr>
          <p:cNvPr id="4" name="Picture 3"/>
          <p:cNvPicPr>
            <a:picLocks noChangeAspect="1"/>
          </p:cNvPicPr>
          <p:nvPr/>
        </p:nvPicPr>
        <p:blipFill>
          <a:blip r:embed="rId2"/>
          <a:stretch>
            <a:fillRect/>
          </a:stretch>
        </p:blipFill>
        <p:spPr>
          <a:xfrm>
            <a:off x="5546048" y="4260091"/>
            <a:ext cx="3390900" cy="2400300"/>
          </a:xfrm>
          <a:prstGeom prst="rect">
            <a:avLst/>
          </a:prstGeom>
        </p:spPr>
      </p:pic>
      <p:pic>
        <p:nvPicPr>
          <p:cNvPr id="5" name="Picture 4"/>
          <p:cNvPicPr>
            <a:picLocks noChangeAspect="1"/>
          </p:cNvPicPr>
          <p:nvPr/>
        </p:nvPicPr>
        <p:blipFill>
          <a:blip r:embed="rId3"/>
          <a:stretch>
            <a:fillRect/>
          </a:stretch>
        </p:blipFill>
        <p:spPr>
          <a:xfrm>
            <a:off x="6093669" y="842268"/>
            <a:ext cx="2593131" cy="354740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solidFill>
                  <a:srgbClr val="C00000"/>
                </a:solidFill>
              </a:rPr>
              <a:t>Spanish Civil War</a:t>
            </a:r>
            <a:endParaRPr lang="en-US" b="1" dirty="0">
              <a:solidFill>
                <a:srgbClr val="C00000"/>
              </a:solidFill>
            </a:endParaRPr>
          </a:p>
        </p:txBody>
      </p:sp>
      <p:sp>
        <p:nvSpPr>
          <p:cNvPr id="3" name="Content Placeholder 2"/>
          <p:cNvSpPr>
            <a:spLocks noGrp="1"/>
          </p:cNvSpPr>
          <p:nvPr>
            <p:ph idx="1"/>
          </p:nvPr>
        </p:nvSpPr>
        <p:spPr>
          <a:xfrm>
            <a:off x="76200" y="838200"/>
            <a:ext cx="5479473" cy="5943599"/>
          </a:xfrm>
        </p:spPr>
        <p:txBody>
          <a:bodyPr>
            <a:normAutofit/>
          </a:bodyPr>
          <a:lstStyle/>
          <a:p>
            <a:pPr>
              <a:lnSpc>
                <a:spcPct val="80000"/>
              </a:lnSpc>
            </a:pPr>
            <a:r>
              <a:rPr lang="en-US" sz="2800" b="1" dirty="0" smtClean="0"/>
              <a:t>Spain was a monarchy until 1931</a:t>
            </a:r>
          </a:p>
          <a:p>
            <a:pPr lvl="1">
              <a:lnSpc>
                <a:spcPct val="80000"/>
              </a:lnSpc>
            </a:pPr>
            <a:r>
              <a:rPr lang="en-US" sz="2400" b="1" dirty="0" smtClean="0"/>
              <a:t>Then became a republic</a:t>
            </a:r>
          </a:p>
          <a:p>
            <a:pPr>
              <a:lnSpc>
                <a:spcPct val="80000"/>
              </a:lnSpc>
            </a:pPr>
            <a:r>
              <a:rPr lang="en-US" sz="2800" b="1" dirty="0" smtClean="0"/>
              <a:t>Military leaders stage a coup in 1936</a:t>
            </a:r>
          </a:p>
          <a:p>
            <a:pPr lvl="1">
              <a:lnSpc>
                <a:spcPct val="80000"/>
              </a:lnSpc>
            </a:pPr>
            <a:r>
              <a:rPr lang="en-US" sz="2400" b="1" dirty="0" smtClean="0"/>
              <a:t>General Francisco Franco leads them</a:t>
            </a:r>
          </a:p>
          <a:p>
            <a:pPr>
              <a:lnSpc>
                <a:spcPct val="80000"/>
              </a:lnSpc>
            </a:pPr>
            <a:r>
              <a:rPr lang="en-US" sz="2800" b="1" dirty="0" smtClean="0"/>
              <a:t>Civil war breaks out</a:t>
            </a:r>
          </a:p>
          <a:p>
            <a:pPr>
              <a:lnSpc>
                <a:spcPct val="80000"/>
              </a:lnSpc>
            </a:pPr>
            <a:r>
              <a:rPr lang="en-US" sz="2800" b="1" dirty="0" smtClean="0"/>
              <a:t>Franco has no $$ but support of people</a:t>
            </a:r>
          </a:p>
          <a:p>
            <a:pPr lvl="1">
              <a:lnSpc>
                <a:spcPct val="80000"/>
              </a:lnSpc>
            </a:pPr>
            <a:r>
              <a:rPr lang="en-US" sz="2400" b="1" dirty="0" smtClean="0"/>
              <a:t>Other countries/interest groups provide $$ and war heats up</a:t>
            </a:r>
          </a:p>
          <a:p>
            <a:pPr lvl="1">
              <a:lnSpc>
                <a:spcPct val="80000"/>
              </a:lnSpc>
            </a:pPr>
            <a:r>
              <a:rPr lang="en-US" sz="2400" b="1" dirty="0" smtClean="0"/>
              <a:t>Rebels get full army and take capital in three years</a:t>
            </a:r>
          </a:p>
          <a:p>
            <a:pPr>
              <a:lnSpc>
                <a:spcPct val="80000"/>
              </a:lnSpc>
            </a:pPr>
            <a:r>
              <a:rPr lang="en-US" sz="2800" b="1" dirty="0" smtClean="0"/>
              <a:t>Most important because it becomes testing group for new weapons developed since WWI</a:t>
            </a:r>
          </a:p>
        </p:txBody>
      </p:sp>
      <p:pic>
        <p:nvPicPr>
          <p:cNvPr id="4" name="Picture 3"/>
          <p:cNvPicPr>
            <a:picLocks noChangeAspect="1"/>
          </p:cNvPicPr>
          <p:nvPr/>
        </p:nvPicPr>
        <p:blipFill>
          <a:blip r:embed="rId2"/>
          <a:stretch>
            <a:fillRect/>
          </a:stretch>
        </p:blipFill>
        <p:spPr>
          <a:xfrm>
            <a:off x="5338613" y="1462071"/>
            <a:ext cx="3796639" cy="3941201"/>
          </a:xfrm>
          <a:prstGeom prst="rect">
            <a:avLst/>
          </a:prstGeom>
        </p:spPr>
      </p:pic>
    </p:spTree>
    <p:extLst>
      <p:ext uri="{BB962C8B-B14F-4D97-AF65-F5344CB8AC3E}">
        <p14:creationId xmlns:p14="http://schemas.microsoft.com/office/powerpoint/2010/main" val="19650684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solidFill>
                  <a:srgbClr val="C00000"/>
                </a:solidFill>
              </a:rPr>
              <a:t>Spanish Civil War</a:t>
            </a:r>
            <a:endParaRPr lang="en-US" b="1" dirty="0">
              <a:solidFill>
                <a:srgbClr val="C00000"/>
              </a:solidFill>
            </a:endParaRPr>
          </a:p>
        </p:txBody>
      </p:sp>
      <p:sp>
        <p:nvSpPr>
          <p:cNvPr id="3" name="Content Placeholder 2"/>
          <p:cNvSpPr>
            <a:spLocks noGrp="1"/>
          </p:cNvSpPr>
          <p:nvPr>
            <p:ph idx="1"/>
          </p:nvPr>
        </p:nvSpPr>
        <p:spPr>
          <a:xfrm>
            <a:off x="76200" y="838200"/>
            <a:ext cx="5437909" cy="5943600"/>
          </a:xfrm>
        </p:spPr>
        <p:txBody>
          <a:bodyPr>
            <a:normAutofit lnSpcReduction="10000"/>
          </a:bodyPr>
          <a:lstStyle/>
          <a:p>
            <a:pPr>
              <a:lnSpc>
                <a:spcPct val="80000"/>
              </a:lnSpc>
            </a:pPr>
            <a:r>
              <a:rPr lang="en-US" sz="2800" b="1" dirty="0" smtClean="0"/>
              <a:t>Most important because it becomes testing group for new weapons developed since WWI</a:t>
            </a:r>
          </a:p>
          <a:p>
            <a:pPr lvl="1">
              <a:lnSpc>
                <a:spcPct val="80000"/>
              </a:lnSpc>
            </a:pPr>
            <a:r>
              <a:rPr lang="en-US" sz="2400" b="1" dirty="0" smtClean="0"/>
              <a:t>Hitler </a:t>
            </a:r>
            <a:r>
              <a:rPr lang="en-US" sz="2400" b="1" dirty="0"/>
              <a:t>and Mussolini send troops, money and planes to help </a:t>
            </a:r>
            <a:r>
              <a:rPr lang="en-US" sz="2400" b="1" dirty="0" smtClean="0"/>
              <a:t>Franco</a:t>
            </a:r>
          </a:p>
          <a:p>
            <a:pPr lvl="1">
              <a:lnSpc>
                <a:spcPct val="80000"/>
              </a:lnSpc>
            </a:pPr>
            <a:r>
              <a:rPr lang="en-US" sz="2400" b="1" dirty="0" smtClean="0"/>
              <a:t>Stalin </a:t>
            </a:r>
            <a:r>
              <a:rPr lang="en-US" sz="2400" b="1" dirty="0"/>
              <a:t>and Mexico send money and troops to the Republic’s side</a:t>
            </a:r>
          </a:p>
          <a:p>
            <a:pPr>
              <a:lnSpc>
                <a:spcPct val="80000"/>
              </a:lnSpc>
            </a:pPr>
            <a:r>
              <a:rPr lang="en-US" sz="2800" b="1" dirty="0" smtClean="0"/>
              <a:t>Franco </a:t>
            </a:r>
            <a:r>
              <a:rPr lang="en-US" sz="2800" b="1" dirty="0"/>
              <a:t>wins in 1939, becomes Spain’s fascist dictator</a:t>
            </a:r>
          </a:p>
          <a:p>
            <a:pPr lvl="1">
              <a:lnSpc>
                <a:spcPct val="80000"/>
              </a:lnSpc>
            </a:pPr>
            <a:r>
              <a:rPr lang="en-US" sz="2400" b="1" dirty="0"/>
              <a:t>Assumes total power, executes over 100,000+ rivals (arguably genocide)</a:t>
            </a:r>
          </a:p>
          <a:p>
            <a:pPr>
              <a:lnSpc>
                <a:spcPct val="80000"/>
              </a:lnSpc>
            </a:pPr>
            <a:r>
              <a:rPr lang="en-US" sz="2800" b="1" dirty="0"/>
              <a:t>Friendly with Hitler &amp;</a:t>
            </a:r>
            <a:r>
              <a:rPr lang="en-US" sz="2800" b="1" dirty="0" smtClean="0"/>
              <a:t> </a:t>
            </a:r>
            <a:r>
              <a:rPr lang="en-US" sz="2800" b="1" dirty="0"/>
              <a:t>Mussolini</a:t>
            </a:r>
          </a:p>
          <a:p>
            <a:pPr lvl="1">
              <a:lnSpc>
                <a:spcPct val="80000"/>
              </a:lnSpc>
            </a:pPr>
            <a:r>
              <a:rPr lang="en-US" sz="2400" b="1" dirty="0"/>
              <a:t>Doesn’t join the </a:t>
            </a:r>
            <a:r>
              <a:rPr lang="en-US" sz="2400" b="1" dirty="0" smtClean="0"/>
              <a:t>Axis</a:t>
            </a:r>
          </a:p>
          <a:p>
            <a:pPr>
              <a:lnSpc>
                <a:spcPct val="80000"/>
              </a:lnSpc>
            </a:pPr>
            <a:r>
              <a:rPr lang="en-US" sz="2800" b="1" dirty="0"/>
              <a:t>Takes power in the summer of </a:t>
            </a:r>
            <a:r>
              <a:rPr lang="en-US" sz="2800" b="1" dirty="0" smtClean="0"/>
              <a:t>1939; Dies </a:t>
            </a:r>
            <a:r>
              <a:rPr lang="en-US" sz="2800" b="1" dirty="0"/>
              <a:t>in 1973 and returns crown Spanish royal </a:t>
            </a:r>
            <a:r>
              <a:rPr lang="en-US" sz="2800" b="1" dirty="0" smtClean="0"/>
              <a:t>family</a:t>
            </a:r>
            <a:endParaRPr lang="en-US" sz="2800" b="1" dirty="0"/>
          </a:p>
        </p:txBody>
      </p:sp>
      <p:pic>
        <p:nvPicPr>
          <p:cNvPr id="4" name="Picture 3"/>
          <p:cNvPicPr>
            <a:picLocks noChangeAspect="1"/>
          </p:cNvPicPr>
          <p:nvPr/>
        </p:nvPicPr>
        <p:blipFill>
          <a:blip r:embed="rId2"/>
          <a:stretch>
            <a:fillRect/>
          </a:stretch>
        </p:blipFill>
        <p:spPr>
          <a:xfrm>
            <a:off x="5345863" y="1459821"/>
            <a:ext cx="3798137" cy="3938357"/>
          </a:xfrm>
          <a:prstGeom prst="rect">
            <a:avLst/>
          </a:prstGeom>
        </p:spPr>
      </p:pic>
    </p:spTree>
    <p:extLst>
      <p:ext uri="{BB962C8B-B14F-4D97-AF65-F5344CB8AC3E}">
        <p14:creationId xmlns:p14="http://schemas.microsoft.com/office/powerpoint/2010/main" val="4266416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5012"/>
          </a:xfrm>
        </p:spPr>
        <p:txBody>
          <a:bodyPr>
            <a:normAutofit/>
          </a:bodyPr>
          <a:lstStyle/>
          <a:p>
            <a:r>
              <a:rPr lang="en-US" sz="4800" b="1" i="1" dirty="0" smtClean="0">
                <a:solidFill>
                  <a:srgbClr val="C00000"/>
                </a:solidFill>
              </a:rPr>
              <a:t>Lebensraum</a:t>
            </a:r>
            <a:endParaRPr lang="en-US" sz="4800" b="1" i="1" dirty="0">
              <a:solidFill>
                <a:srgbClr val="C00000"/>
              </a:solidFill>
            </a:endParaRPr>
          </a:p>
        </p:txBody>
      </p:sp>
      <p:sp>
        <p:nvSpPr>
          <p:cNvPr id="3" name="Content Placeholder 2"/>
          <p:cNvSpPr>
            <a:spLocks noGrp="1"/>
          </p:cNvSpPr>
          <p:nvPr>
            <p:ph idx="1"/>
          </p:nvPr>
        </p:nvSpPr>
        <p:spPr>
          <a:xfrm>
            <a:off x="1" y="885012"/>
            <a:ext cx="4752108" cy="5684673"/>
          </a:xfrm>
        </p:spPr>
        <p:txBody>
          <a:bodyPr>
            <a:normAutofit fontScale="92500" lnSpcReduction="20000"/>
          </a:bodyPr>
          <a:lstStyle/>
          <a:p>
            <a:r>
              <a:rPr lang="en-US" b="1" dirty="0" smtClean="0"/>
              <a:t>What did you learn about in </a:t>
            </a:r>
            <a:r>
              <a:rPr lang="en-US" b="1" dirty="0" err="1" smtClean="0"/>
              <a:t>Keylor</a:t>
            </a:r>
            <a:r>
              <a:rPr lang="en-US" b="1" dirty="0" smtClean="0"/>
              <a:t>?</a:t>
            </a:r>
          </a:p>
          <a:p>
            <a:r>
              <a:rPr lang="en-US" b="1" dirty="0" smtClean="0"/>
              <a:t>Hitler claims that racially superior Germans need more room in Europe to “spread out”</a:t>
            </a:r>
          </a:p>
          <a:p>
            <a:r>
              <a:rPr lang="en-US" b="1" dirty="0" smtClean="0"/>
              <a:t>Begins by annexing Austria in the </a:t>
            </a:r>
            <a:r>
              <a:rPr lang="en-US" b="1" i="1" dirty="0" err="1" smtClean="0"/>
              <a:t>Anschluss</a:t>
            </a:r>
            <a:r>
              <a:rPr lang="en-US" b="1" dirty="0" smtClean="0"/>
              <a:t>; Austria welcomes him to cheers</a:t>
            </a:r>
          </a:p>
          <a:p>
            <a:r>
              <a:rPr lang="en-US" b="1" dirty="0" smtClean="0"/>
              <a:t>Takes over part of Czechoslovakia (Sudetenland) and world finally starts to care</a:t>
            </a:r>
          </a:p>
        </p:txBody>
      </p:sp>
      <p:pic>
        <p:nvPicPr>
          <p:cNvPr id="4" name="Picture 3"/>
          <p:cNvPicPr>
            <a:picLocks noChangeAspect="1"/>
          </p:cNvPicPr>
          <p:nvPr/>
        </p:nvPicPr>
        <p:blipFill>
          <a:blip r:embed="rId2"/>
          <a:stretch>
            <a:fillRect/>
          </a:stretch>
        </p:blipFill>
        <p:spPr>
          <a:xfrm>
            <a:off x="4572000" y="1269220"/>
            <a:ext cx="4874203" cy="5300465"/>
          </a:xfrm>
          <a:prstGeom prst="rect">
            <a:avLst/>
          </a:prstGeom>
        </p:spPr>
      </p:pic>
    </p:spTree>
    <p:extLst>
      <p:ext uri="{BB962C8B-B14F-4D97-AF65-F5344CB8AC3E}">
        <p14:creationId xmlns:p14="http://schemas.microsoft.com/office/powerpoint/2010/main" val="40699409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4546"/>
          </a:xfrm>
        </p:spPr>
        <p:txBody>
          <a:bodyPr>
            <a:normAutofit/>
          </a:bodyPr>
          <a:lstStyle/>
          <a:p>
            <a:r>
              <a:rPr lang="en-US" sz="4800" b="1" i="1" dirty="0" smtClean="0">
                <a:solidFill>
                  <a:srgbClr val="C00000"/>
                </a:solidFill>
              </a:rPr>
              <a:t>Munich Conference</a:t>
            </a:r>
            <a:endParaRPr lang="en-US" sz="5400" b="1" dirty="0">
              <a:solidFill>
                <a:srgbClr val="C00000"/>
              </a:solidFill>
            </a:endParaRPr>
          </a:p>
        </p:txBody>
      </p:sp>
      <p:sp>
        <p:nvSpPr>
          <p:cNvPr id="3" name="Content Placeholder 2"/>
          <p:cNvSpPr>
            <a:spLocks noGrp="1"/>
          </p:cNvSpPr>
          <p:nvPr>
            <p:ph idx="1"/>
          </p:nvPr>
        </p:nvSpPr>
        <p:spPr>
          <a:xfrm>
            <a:off x="1" y="974546"/>
            <a:ext cx="4516581" cy="5698803"/>
          </a:xfrm>
        </p:spPr>
        <p:txBody>
          <a:bodyPr>
            <a:normAutofit fontScale="92500" lnSpcReduction="20000"/>
          </a:bodyPr>
          <a:lstStyle/>
          <a:p>
            <a:r>
              <a:rPr lang="en-US" b="1" dirty="0"/>
              <a:t>Meets with Britain and France at Munich conference in 1938</a:t>
            </a:r>
          </a:p>
          <a:p>
            <a:pPr lvl="1"/>
            <a:r>
              <a:rPr lang="en-US" b="1" dirty="0">
                <a:solidFill>
                  <a:srgbClr val="7E0000"/>
                </a:solidFill>
              </a:rPr>
              <a:t>Brit &amp; France: More concerned with economies than politics</a:t>
            </a:r>
          </a:p>
          <a:p>
            <a:pPr lvl="1"/>
            <a:r>
              <a:rPr lang="en-US" b="1" dirty="0">
                <a:solidFill>
                  <a:srgbClr val="7E0000"/>
                </a:solidFill>
              </a:rPr>
              <a:t>Give Hitler what he wants as long as he promises to take no more</a:t>
            </a:r>
          </a:p>
          <a:p>
            <a:pPr lvl="1"/>
            <a:r>
              <a:rPr lang="en-US" b="1" dirty="0">
                <a:solidFill>
                  <a:srgbClr val="7E0000"/>
                </a:solidFill>
              </a:rPr>
              <a:t>Follow policy of </a:t>
            </a:r>
            <a:r>
              <a:rPr lang="en-US" b="1" dirty="0" smtClean="0">
                <a:solidFill>
                  <a:srgbClr val="7E0000"/>
                </a:solidFill>
              </a:rPr>
              <a:t>appeasement</a:t>
            </a:r>
          </a:p>
          <a:p>
            <a:pPr lvl="1"/>
            <a:r>
              <a:rPr lang="en-US" b="1" dirty="0" smtClean="0">
                <a:solidFill>
                  <a:srgbClr val="7E0000"/>
                </a:solidFill>
              </a:rPr>
              <a:t>“Peace in our times”</a:t>
            </a:r>
            <a:endParaRPr lang="en-US" b="1" dirty="0">
              <a:solidFill>
                <a:srgbClr val="7E0000"/>
              </a:solidFill>
            </a:endParaRPr>
          </a:p>
          <a:p>
            <a:r>
              <a:rPr lang="en-US" b="1" dirty="0"/>
              <a:t>Annexes the rest of Czechoslovakia a few months later</a:t>
            </a:r>
          </a:p>
        </p:txBody>
      </p:sp>
      <p:pic>
        <p:nvPicPr>
          <p:cNvPr id="7" name="Picture 6"/>
          <p:cNvPicPr>
            <a:picLocks noChangeAspect="1"/>
          </p:cNvPicPr>
          <p:nvPr/>
        </p:nvPicPr>
        <p:blipFill>
          <a:blip r:embed="rId2"/>
          <a:stretch>
            <a:fillRect/>
          </a:stretch>
        </p:blipFill>
        <p:spPr>
          <a:xfrm>
            <a:off x="4488947" y="1191490"/>
            <a:ext cx="4655053" cy="2923310"/>
          </a:xfrm>
          <a:prstGeom prst="rect">
            <a:avLst/>
          </a:prstGeom>
        </p:spPr>
      </p:pic>
      <p:pic>
        <p:nvPicPr>
          <p:cNvPr id="8" name="Picture 7"/>
          <p:cNvPicPr>
            <a:picLocks noChangeAspect="1"/>
          </p:cNvPicPr>
          <p:nvPr/>
        </p:nvPicPr>
        <p:blipFill>
          <a:blip r:embed="rId3"/>
          <a:stretch>
            <a:fillRect/>
          </a:stretch>
        </p:blipFill>
        <p:spPr>
          <a:xfrm>
            <a:off x="3997983" y="4327345"/>
            <a:ext cx="4979762" cy="1524001"/>
          </a:xfrm>
          <a:prstGeom prst="rect">
            <a:avLst/>
          </a:prstGeom>
        </p:spPr>
      </p:pic>
    </p:spTree>
    <p:extLst>
      <p:ext uri="{BB962C8B-B14F-4D97-AF65-F5344CB8AC3E}">
        <p14:creationId xmlns:p14="http://schemas.microsoft.com/office/powerpoint/2010/main" val="1579878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7126"/>
          </a:xfrm>
        </p:spPr>
        <p:txBody>
          <a:bodyPr/>
          <a:lstStyle/>
          <a:p>
            <a:r>
              <a:rPr lang="en-US" b="1" dirty="0" smtClean="0">
                <a:solidFill>
                  <a:srgbClr val="C00000"/>
                </a:solidFill>
              </a:rPr>
              <a:t>State Destruction</a:t>
            </a:r>
            <a:endParaRPr lang="en-US" b="1" dirty="0">
              <a:solidFill>
                <a:srgbClr val="C00000"/>
              </a:solidFill>
            </a:endParaRPr>
          </a:p>
        </p:txBody>
      </p:sp>
      <p:sp>
        <p:nvSpPr>
          <p:cNvPr id="3" name="Content Placeholder 2"/>
          <p:cNvSpPr>
            <a:spLocks noGrp="1"/>
          </p:cNvSpPr>
          <p:nvPr>
            <p:ph idx="1"/>
          </p:nvPr>
        </p:nvSpPr>
        <p:spPr>
          <a:xfrm>
            <a:off x="124691" y="756138"/>
            <a:ext cx="8769928" cy="5894043"/>
          </a:xfrm>
        </p:spPr>
        <p:txBody>
          <a:bodyPr>
            <a:normAutofit fontScale="85000" lnSpcReduction="20000"/>
          </a:bodyPr>
          <a:lstStyle/>
          <a:p>
            <a:r>
              <a:rPr lang="en-US" b="1" dirty="0" smtClean="0"/>
              <a:t>In order to prep—make local citizens not </a:t>
            </a:r>
            <a:r>
              <a:rPr lang="en-US" b="1" dirty="0"/>
              <a:t>be outraged/act against it</a:t>
            </a:r>
            <a:r>
              <a:rPr lang="en-US" b="1" dirty="0" smtClean="0"/>
              <a:t>— Eastern Europe for the Holocaust… Hitler, et al. must destroy the institutions and states of their new territory</a:t>
            </a:r>
          </a:p>
          <a:p>
            <a:pPr lvl="1"/>
            <a:r>
              <a:rPr lang="en-US" b="1" dirty="0" smtClean="0">
                <a:solidFill>
                  <a:srgbClr val="7E0000"/>
                </a:solidFill>
              </a:rPr>
              <a:t>This creates a system of lawlessness which allow paramilitary and extrajudicial acts of terror on the civilian population to occur</a:t>
            </a:r>
          </a:p>
          <a:p>
            <a:r>
              <a:rPr lang="en-US" b="1" dirty="0" smtClean="0"/>
              <a:t>Hitler uses a seven step process to get this done:</a:t>
            </a:r>
          </a:p>
          <a:p>
            <a:pPr marL="971550" lvl="1" indent="-514350">
              <a:buFont typeface="+mj-lt"/>
              <a:buAutoNum type="arabicPeriod"/>
            </a:pPr>
            <a:r>
              <a:rPr lang="en-US" b="1" u="sng" dirty="0" smtClean="0"/>
              <a:t>Creation of the party-state </a:t>
            </a:r>
            <a:r>
              <a:rPr lang="en-US" b="1" dirty="0" smtClean="0"/>
              <a:t>– </a:t>
            </a:r>
            <a:r>
              <a:rPr lang="en-US" b="1" dirty="0" smtClean="0">
                <a:solidFill>
                  <a:srgbClr val="FF0000"/>
                </a:solidFill>
              </a:rPr>
              <a:t>making the state part of and subservient to the party; all parts of the state &amp; party are intertwined; everyone must be a Nazi</a:t>
            </a:r>
          </a:p>
          <a:p>
            <a:pPr marL="971550" lvl="1" indent="-514350">
              <a:buFont typeface="+mj-lt"/>
              <a:buAutoNum type="arabicPeriod"/>
            </a:pPr>
            <a:r>
              <a:rPr lang="en-US" b="1" u="sng" dirty="0"/>
              <a:t>Entrepreneurship of violence </a:t>
            </a:r>
            <a:r>
              <a:rPr lang="en-US" b="1" dirty="0"/>
              <a:t>– </a:t>
            </a:r>
            <a:r>
              <a:rPr lang="en-US" b="1" dirty="0" smtClean="0">
                <a:solidFill>
                  <a:srgbClr val="FF0000"/>
                </a:solidFill>
              </a:rPr>
              <a:t>In order to keep the party in power (perpetual conflict), paramilitary organizations loyal to the party/Hitler (not the state) that produce violence (not sanctioned but tacitly allowed) like the SS and SA</a:t>
            </a:r>
            <a:endParaRPr lang="en-US" b="1" dirty="0">
              <a:solidFill>
                <a:srgbClr val="FF0000"/>
              </a:solidFill>
            </a:endParaRPr>
          </a:p>
          <a:p>
            <a:pPr marL="971550" lvl="1" indent="-514350">
              <a:buFont typeface="+mj-lt"/>
              <a:buAutoNum type="arabicPeriod"/>
            </a:pPr>
            <a:r>
              <a:rPr lang="en-US" b="1" u="sng" dirty="0" smtClean="0"/>
              <a:t>Exportation of anarchy </a:t>
            </a:r>
            <a:r>
              <a:rPr lang="en-US" b="1" dirty="0"/>
              <a:t>– </a:t>
            </a:r>
            <a:r>
              <a:rPr lang="en-US" b="1" dirty="0" smtClean="0">
                <a:solidFill>
                  <a:srgbClr val="FF0000"/>
                </a:solidFill>
              </a:rPr>
              <a:t>encouraging lawlessness outside of Germany to “protect” the people inside</a:t>
            </a:r>
            <a:endParaRPr lang="en-US" b="1" dirty="0" smtClean="0"/>
          </a:p>
        </p:txBody>
      </p:sp>
    </p:spTree>
    <p:extLst>
      <p:ext uri="{BB962C8B-B14F-4D97-AF65-F5344CB8AC3E}">
        <p14:creationId xmlns:p14="http://schemas.microsoft.com/office/powerpoint/2010/main" val="237639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7126"/>
          </a:xfrm>
        </p:spPr>
        <p:txBody>
          <a:bodyPr/>
          <a:lstStyle/>
          <a:p>
            <a:r>
              <a:rPr lang="en-US" b="1" dirty="0" smtClean="0">
                <a:solidFill>
                  <a:srgbClr val="C00000"/>
                </a:solidFill>
                <a:latin typeface="+mn-lt"/>
              </a:rPr>
              <a:t>State Destruction</a:t>
            </a:r>
            <a:endParaRPr lang="en-US" b="1" dirty="0">
              <a:solidFill>
                <a:srgbClr val="C00000"/>
              </a:solidFill>
              <a:latin typeface="+mn-lt"/>
            </a:endParaRPr>
          </a:p>
        </p:txBody>
      </p:sp>
      <p:sp>
        <p:nvSpPr>
          <p:cNvPr id="3" name="Content Placeholder 2"/>
          <p:cNvSpPr>
            <a:spLocks noGrp="1"/>
          </p:cNvSpPr>
          <p:nvPr>
            <p:ph idx="1"/>
          </p:nvPr>
        </p:nvSpPr>
        <p:spPr>
          <a:xfrm>
            <a:off x="290945" y="867126"/>
            <a:ext cx="8712378" cy="5867782"/>
          </a:xfrm>
        </p:spPr>
        <p:txBody>
          <a:bodyPr>
            <a:normAutofit fontScale="85000" lnSpcReduction="10000"/>
          </a:bodyPr>
          <a:lstStyle/>
          <a:p>
            <a:r>
              <a:rPr lang="en-US" b="1" dirty="0" smtClean="0"/>
              <a:t>Hitler uses a seven step process to get this done:</a:t>
            </a:r>
          </a:p>
          <a:p>
            <a:pPr marL="971550" lvl="1" indent="-514350">
              <a:buFont typeface="+mj-lt"/>
              <a:buAutoNum type="arabicPeriod" startAt="4"/>
            </a:pPr>
            <a:r>
              <a:rPr lang="en-US" b="1" u="sng" dirty="0" smtClean="0"/>
              <a:t>Hybridization </a:t>
            </a:r>
            <a:r>
              <a:rPr lang="en-US" b="1" u="sng" dirty="0"/>
              <a:t>of </a:t>
            </a:r>
            <a:r>
              <a:rPr lang="en-US" b="1" u="sng" dirty="0" smtClean="0"/>
              <a:t>institutions </a:t>
            </a:r>
            <a:r>
              <a:rPr lang="en-US" b="1" dirty="0" smtClean="0"/>
              <a:t>– </a:t>
            </a:r>
            <a:r>
              <a:rPr lang="en-US" b="1" dirty="0" smtClean="0">
                <a:solidFill>
                  <a:srgbClr val="FF0000"/>
                </a:solidFill>
              </a:rPr>
              <a:t>Racial organizations were merged with instruments of the state </a:t>
            </a:r>
            <a:r>
              <a:rPr lang="en-US" b="1" dirty="0" smtClean="0">
                <a:solidFill>
                  <a:srgbClr val="FF0000"/>
                </a:solidFill>
                <a:sym typeface="Wingdings" panose="05000000000000000000" pitchFamily="2" charset="2"/>
              </a:rPr>
              <a:t> crime against the state = crime against the race; extra-state organizations merge with those of state (SS + police = SD)</a:t>
            </a:r>
            <a:endParaRPr lang="en-US" b="1" dirty="0" smtClean="0"/>
          </a:p>
          <a:p>
            <a:pPr marL="971550" lvl="1" indent="-514350">
              <a:buFont typeface="+mj-lt"/>
              <a:buAutoNum type="arabicPeriod" startAt="4"/>
            </a:pPr>
            <a:r>
              <a:rPr lang="en-US" b="1" u="sng" dirty="0" smtClean="0"/>
              <a:t>Precedent of statelessness </a:t>
            </a:r>
            <a:r>
              <a:rPr lang="en-US" b="1" dirty="0"/>
              <a:t>– </a:t>
            </a:r>
            <a:r>
              <a:rPr lang="en-US" b="1" dirty="0" smtClean="0">
                <a:solidFill>
                  <a:srgbClr val="FF0000"/>
                </a:solidFill>
              </a:rPr>
              <a:t>allowing entities outside of the state to inflict “laws” (i.e. SS @ Dachau) effectively creating pockets of lawlessness</a:t>
            </a:r>
            <a:endParaRPr lang="en-US" b="1" dirty="0" smtClean="0"/>
          </a:p>
          <a:p>
            <a:pPr marL="971550" lvl="1" indent="-514350">
              <a:buFont typeface="+mj-lt"/>
              <a:buAutoNum type="arabicPeriod" startAt="4"/>
            </a:pPr>
            <a:r>
              <a:rPr lang="en-US" b="1" u="sng" dirty="0" smtClean="0"/>
              <a:t>Globalization of (at first German</a:t>
            </a:r>
            <a:r>
              <a:rPr lang="en-US" b="1" u="sng" dirty="0"/>
              <a:t>) Jews </a:t>
            </a:r>
            <a:r>
              <a:rPr lang="en-US" b="1" dirty="0"/>
              <a:t>– </a:t>
            </a:r>
            <a:r>
              <a:rPr lang="en-US" b="1" dirty="0">
                <a:solidFill>
                  <a:srgbClr val="FF0000"/>
                </a:solidFill>
              </a:rPr>
              <a:t>making </a:t>
            </a:r>
            <a:r>
              <a:rPr lang="en-US" b="1" dirty="0" smtClean="0">
                <a:solidFill>
                  <a:srgbClr val="FF0000"/>
                </a:solidFill>
              </a:rPr>
              <a:t>Jews seem a larger entity than they were (&gt;1% of German population) and removing them from the state (Nuremberg Laws) creating second class citizens, making killing easier</a:t>
            </a:r>
            <a:endParaRPr lang="en-US" b="1" dirty="0" smtClean="0"/>
          </a:p>
          <a:p>
            <a:pPr marL="971550" lvl="1" indent="-514350">
              <a:buFont typeface="+mj-lt"/>
              <a:buAutoNum type="arabicPeriod" startAt="4"/>
            </a:pPr>
            <a:r>
              <a:rPr lang="en-US" b="1" u="sng" dirty="0" smtClean="0"/>
              <a:t>The redefinition of war </a:t>
            </a:r>
            <a:r>
              <a:rPr lang="en-US" b="1" dirty="0"/>
              <a:t>– </a:t>
            </a:r>
            <a:r>
              <a:rPr lang="en-US" b="1" dirty="0" smtClean="0">
                <a:solidFill>
                  <a:srgbClr val="FF0000"/>
                </a:solidFill>
              </a:rPr>
              <a:t>the goal of war becomes not just to take territory but to take control of entire states and master entire races</a:t>
            </a:r>
            <a:endParaRPr lang="en-US" b="1" dirty="0" smtClean="0"/>
          </a:p>
          <a:p>
            <a:r>
              <a:rPr lang="en-US" b="1" dirty="0" smtClean="0"/>
              <a:t>This all culminates in </a:t>
            </a:r>
            <a:r>
              <a:rPr lang="en-US" b="1" i="1" dirty="0" smtClean="0"/>
              <a:t>Generalplan </a:t>
            </a:r>
            <a:r>
              <a:rPr lang="en-US" b="1" i="1" dirty="0" err="1" smtClean="0"/>
              <a:t>Ost</a:t>
            </a:r>
            <a:endParaRPr lang="en-US" b="1" i="1" dirty="0"/>
          </a:p>
        </p:txBody>
      </p:sp>
    </p:spTree>
    <p:extLst>
      <p:ext uri="{BB962C8B-B14F-4D97-AF65-F5344CB8AC3E}">
        <p14:creationId xmlns:p14="http://schemas.microsoft.com/office/powerpoint/2010/main" val="419975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dirty="0" smtClean="0">
                <a:solidFill>
                  <a:srgbClr val="C00000"/>
                </a:solidFill>
              </a:rPr>
              <a:t>Generalplan </a:t>
            </a:r>
            <a:r>
              <a:rPr lang="en-US" b="1" i="1" dirty="0" err="1" smtClean="0">
                <a:solidFill>
                  <a:srgbClr val="C00000"/>
                </a:solidFill>
              </a:rPr>
              <a:t>Ost</a:t>
            </a:r>
            <a:endParaRPr lang="en-US" b="1" i="1" dirty="0">
              <a:solidFill>
                <a:srgbClr val="C00000"/>
              </a:solidFill>
            </a:endParaRPr>
          </a:p>
        </p:txBody>
      </p:sp>
      <p:sp>
        <p:nvSpPr>
          <p:cNvPr id="3" name="Content Placeholder 2"/>
          <p:cNvSpPr>
            <a:spLocks noGrp="1"/>
          </p:cNvSpPr>
          <p:nvPr>
            <p:ph idx="1"/>
          </p:nvPr>
        </p:nvSpPr>
        <p:spPr>
          <a:xfrm>
            <a:off x="263236" y="800100"/>
            <a:ext cx="8880764" cy="6057900"/>
          </a:xfrm>
        </p:spPr>
        <p:txBody>
          <a:bodyPr>
            <a:normAutofit fontScale="85000" lnSpcReduction="20000"/>
          </a:bodyPr>
          <a:lstStyle/>
          <a:p>
            <a:r>
              <a:rPr lang="en-US" b="1" dirty="0" smtClean="0"/>
              <a:t>Going back to the theory of </a:t>
            </a:r>
            <a:r>
              <a:rPr lang="en-US" b="1" i="1" dirty="0" smtClean="0"/>
              <a:t>lebensraum</a:t>
            </a:r>
            <a:r>
              <a:rPr lang="en-US" b="1" dirty="0" smtClean="0"/>
              <a:t>, </a:t>
            </a:r>
          </a:p>
          <a:p>
            <a:pPr lvl="1"/>
            <a:r>
              <a:rPr lang="en-US" b="1" dirty="0" smtClean="0">
                <a:solidFill>
                  <a:srgbClr val="7E0000"/>
                </a:solidFill>
              </a:rPr>
              <a:t>Nazis planned to use the East to “spread out”</a:t>
            </a:r>
            <a:endParaRPr lang="en-US" b="1" dirty="0">
              <a:solidFill>
                <a:srgbClr val="7E0000"/>
              </a:solidFill>
              <a:sym typeface="Wingdings" pitchFamily="2" charset="2"/>
            </a:endParaRPr>
          </a:p>
          <a:p>
            <a:pPr lvl="1"/>
            <a:r>
              <a:rPr lang="en-US" b="1" dirty="0" smtClean="0">
                <a:solidFill>
                  <a:srgbClr val="7E0000"/>
                </a:solidFill>
                <a:sym typeface="Wingdings" pitchFamily="2" charset="2"/>
              </a:rPr>
              <a:t>conquest and subjugation of </a:t>
            </a:r>
            <a:r>
              <a:rPr lang="en-US" b="1" dirty="0" err="1" smtClean="0">
                <a:solidFill>
                  <a:srgbClr val="7E0000"/>
                </a:solidFill>
                <a:sym typeface="Wingdings" pitchFamily="2" charset="2"/>
              </a:rPr>
              <a:t>Baltics</a:t>
            </a:r>
            <a:r>
              <a:rPr lang="en-US" b="1" dirty="0" smtClean="0">
                <a:solidFill>
                  <a:srgbClr val="7E0000"/>
                </a:solidFill>
                <a:sym typeface="Wingdings" pitchFamily="2" charset="2"/>
              </a:rPr>
              <a:t> was a necessity</a:t>
            </a:r>
          </a:p>
          <a:p>
            <a:pPr lvl="1"/>
            <a:r>
              <a:rPr lang="en-US" b="1" dirty="0" smtClean="0">
                <a:solidFill>
                  <a:srgbClr val="7E0000"/>
                </a:solidFill>
                <a:sym typeface="Wingdings" pitchFamily="2" charset="2"/>
              </a:rPr>
              <a:t>Germans had history (Teutonic Knights) ruling </a:t>
            </a:r>
            <a:r>
              <a:rPr lang="en-US" b="1" dirty="0" err="1" smtClean="0">
                <a:solidFill>
                  <a:srgbClr val="7E0000"/>
                </a:solidFill>
                <a:sym typeface="Wingdings" pitchFamily="2" charset="2"/>
              </a:rPr>
              <a:t>Baltics</a:t>
            </a:r>
            <a:r>
              <a:rPr lang="en-US" b="1" dirty="0" smtClean="0">
                <a:solidFill>
                  <a:srgbClr val="7E0000"/>
                </a:solidFill>
                <a:sym typeface="Wingdings" pitchFamily="2" charset="2"/>
              </a:rPr>
              <a:t>, esp. Lithuania  German was language of nobility</a:t>
            </a:r>
          </a:p>
          <a:p>
            <a:r>
              <a:rPr lang="en-US" b="1" dirty="0" smtClean="0">
                <a:sym typeface="Wingdings" pitchFamily="2" charset="2"/>
              </a:rPr>
              <a:t>Alfred Rosenberg—Estonian racial </a:t>
            </a:r>
            <a:r>
              <a:rPr lang="en-US" b="1" dirty="0">
                <a:sym typeface="Wingdings" pitchFamily="2" charset="2"/>
              </a:rPr>
              <a:t>theorist—put </a:t>
            </a:r>
            <a:r>
              <a:rPr lang="en-US" b="1" dirty="0" smtClean="0">
                <a:sym typeface="Wingdings" pitchFamily="2" charset="2"/>
              </a:rPr>
              <a:t>plan into place for what to do with the German East. This is the core of Nazism:</a:t>
            </a:r>
          </a:p>
          <a:p>
            <a:pPr lvl="1"/>
            <a:r>
              <a:rPr lang="en-US" b="1" dirty="0" smtClean="0">
                <a:solidFill>
                  <a:srgbClr val="7E0000"/>
                </a:solidFill>
                <a:sym typeface="Wingdings" pitchFamily="2" charset="2"/>
              </a:rPr>
              <a:t>Involved division into four districts</a:t>
            </a:r>
          </a:p>
          <a:p>
            <a:pPr lvl="1"/>
            <a:r>
              <a:rPr lang="en-US" b="1" dirty="0">
                <a:solidFill>
                  <a:srgbClr val="7E0000"/>
                </a:solidFill>
                <a:sym typeface="Wingdings" pitchFamily="2" charset="2"/>
              </a:rPr>
              <a:t>Removal of excess mass labor to the East temporarily, and resettlement of slaves after the </a:t>
            </a:r>
            <a:r>
              <a:rPr lang="en-US" b="1" dirty="0" smtClean="0">
                <a:solidFill>
                  <a:srgbClr val="7E0000"/>
                </a:solidFill>
                <a:sym typeface="Wingdings" pitchFamily="2" charset="2"/>
              </a:rPr>
              <a:t>war </a:t>
            </a:r>
          </a:p>
          <a:p>
            <a:pPr lvl="1"/>
            <a:r>
              <a:rPr lang="en-US" b="1" dirty="0" smtClean="0">
                <a:solidFill>
                  <a:srgbClr val="7E0000"/>
                </a:solidFill>
                <a:sym typeface="Wingdings" pitchFamily="2" charset="2"/>
              </a:rPr>
              <a:t>Elimination of the Jewish question (original idea was resettlement in Madagascar)</a:t>
            </a:r>
          </a:p>
          <a:p>
            <a:pPr lvl="1"/>
            <a:r>
              <a:rPr lang="en-US" b="1" dirty="0" smtClean="0">
                <a:solidFill>
                  <a:srgbClr val="7E0000"/>
                </a:solidFill>
                <a:sym typeface="Wingdings" pitchFamily="2" charset="2"/>
              </a:rPr>
              <a:t>Elimination of Bolshevism &amp; Pan Slavism</a:t>
            </a:r>
          </a:p>
          <a:p>
            <a:pPr lvl="1"/>
            <a:r>
              <a:rPr lang="en-US" b="1" dirty="0" smtClean="0">
                <a:solidFill>
                  <a:srgbClr val="7E0000"/>
                </a:solidFill>
                <a:sym typeface="Wingdings" pitchFamily="2" charset="2"/>
              </a:rPr>
              <a:t>Establishment of master race; settlement of farmland</a:t>
            </a:r>
          </a:p>
          <a:p>
            <a:r>
              <a:rPr lang="en-US" b="1" dirty="0" smtClean="0">
                <a:sym typeface="Wingdings" pitchFamily="2" charset="2"/>
              </a:rPr>
              <a:t>Hans Frank began implementation in Poland; next step was USSR</a:t>
            </a:r>
            <a:endParaRPr lang="en-US" b="1" dirty="0"/>
          </a:p>
        </p:txBody>
      </p:sp>
    </p:spTree>
    <p:extLst>
      <p:ext uri="{BB962C8B-B14F-4D97-AF65-F5344CB8AC3E}">
        <p14:creationId xmlns:p14="http://schemas.microsoft.com/office/powerpoint/2010/main" val="35766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896"/>
            <a:ext cx="8229600" cy="1143000"/>
          </a:xfrm>
        </p:spPr>
        <p:txBody>
          <a:bodyPr/>
          <a:lstStyle/>
          <a:p>
            <a:r>
              <a:rPr lang="en-US" b="1" dirty="0" err="1" smtClean="0">
                <a:solidFill>
                  <a:srgbClr val="C00000"/>
                </a:solidFill>
              </a:rPr>
              <a:t>Einsatzgruppen</a:t>
            </a:r>
            <a:endParaRPr lang="en-US" b="1" dirty="0">
              <a:solidFill>
                <a:srgbClr val="C00000"/>
              </a:solidFill>
            </a:endParaRPr>
          </a:p>
        </p:txBody>
      </p:sp>
      <p:sp>
        <p:nvSpPr>
          <p:cNvPr id="3" name="Content Placeholder 2"/>
          <p:cNvSpPr>
            <a:spLocks noGrp="1"/>
          </p:cNvSpPr>
          <p:nvPr>
            <p:ph idx="1"/>
          </p:nvPr>
        </p:nvSpPr>
        <p:spPr>
          <a:xfrm>
            <a:off x="457200" y="736848"/>
            <a:ext cx="8229600" cy="1482569"/>
          </a:xfrm>
        </p:spPr>
        <p:txBody>
          <a:bodyPr>
            <a:normAutofit fontScale="92500" lnSpcReduction="10000"/>
          </a:bodyPr>
          <a:lstStyle/>
          <a:p>
            <a:r>
              <a:rPr lang="en-US" b="1" dirty="0" smtClean="0"/>
              <a:t>Branch of the SS that goes behind the army and kills “undesirables”</a:t>
            </a:r>
          </a:p>
          <a:p>
            <a:r>
              <a:rPr lang="en-US" b="1" dirty="0" smtClean="0"/>
              <a:t>Responsible for 100s-1000s of mass graves</a:t>
            </a:r>
            <a:endParaRPr lang="en-US" b="1" dirty="0"/>
          </a:p>
        </p:txBody>
      </p:sp>
    </p:spTree>
    <p:extLst>
      <p:ext uri="{BB962C8B-B14F-4D97-AF65-F5344CB8AC3E}">
        <p14:creationId xmlns:p14="http://schemas.microsoft.com/office/powerpoint/2010/main" val="7591662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4546"/>
          </a:xfrm>
        </p:spPr>
        <p:txBody>
          <a:bodyPr/>
          <a:lstStyle/>
          <a:p>
            <a:r>
              <a:rPr lang="en-US" b="1" dirty="0" smtClean="0">
                <a:solidFill>
                  <a:srgbClr val="C00000"/>
                </a:solidFill>
              </a:rPr>
              <a:t>Molotov-Ribbentrop Pact</a:t>
            </a:r>
            <a:endParaRPr lang="en-US" b="1" dirty="0">
              <a:solidFill>
                <a:srgbClr val="C00000"/>
              </a:solidFill>
            </a:endParaRPr>
          </a:p>
        </p:txBody>
      </p:sp>
      <p:sp>
        <p:nvSpPr>
          <p:cNvPr id="3" name="Content Placeholder 2"/>
          <p:cNvSpPr>
            <a:spLocks noGrp="1"/>
          </p:cNvSpPr>
          <p:nvPr>
            <p:ph idx="1"/>
          </p:nvPr>
        </p:nvSpPr>
        <p:spPr>
          <a:xfrm>
            <a:off x="223943" y="974546"/>
            <a:ext cx="4680566" cy="5698803"/>
          </a:xfrm>
        </p:spPr>
        <p:txBody>
          <a:bodyPr>
            <a:normAutofit fontScale="92500" lnSpcReduction="20000"/>
          </a:bodyPr>
          <a:lstStyle/>
          <a:p>
            <a:r>
              <a:rPr lang="en-US" b="1" dirty="0" smtClean="0"/>
              <a:t>Nazi foreign minister Ribbentrop goes to Moscow and makes a deal of non aggression (Aug. 1939)</a:t>
            </a:r>
          </a:p>
          <a:p>
            <a:r>
              <a:rPr lang="en-US" b="1" dirty="0" smtClean="0"/>
              <a:t>Two also agree in secret to divide up Poland and other parts of the </a:t>
            </a:r>
            <a:r>
              <a:rPr lang="en-US" b="1" dirty="0" err="1" smtClean="0">
                <a:solidFill>
                  <a:srgbClr val="7E0000"/>
                </a:solidFill>
              </a:rPr>
              <a:t>Bloodlands</a:t>
            </a:r>
            <a:endParaRPr lang="en-US" b="1" dirty="0" smtClean="0">
              <a:solidFill>
                <a:srgbClr val="7E0000"/>
              </a:solidFill>
            </a:endParaRPr>
          </a:p>
          <a:p>
            <a:r>
              <a:rPr lang="en-US" b="1" dirty="0" smtClean="0"/>
              <a:t>Signifies:</a:t>
            </a:r>
          </a:p>
          <a:p>
            <a:pPr lvl="1"/>
            <a:r>
              <a:rPr lang="en-US" b="1" dirty="0" smtClean="0"/>
              <a:t>USSR will not be on same side as WWI</a:t>
            </a:r>
          </a:p>
          <a:p>
            <a:pPr lvl="1"/>
            <a:r>
              <a:rPr lang="en-US" b="1" dirty="0" smtClean="0"/>
              <a:t>Hitler will not have to fight a two front war</a:t>
            </a:r>
            <a:endParaRPr lang="en-US" b="1"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783289" y="2578092"/>
            <a:ext cx="4282452" cy="3251208"/>
          </a:xfrm>
          <a:prstGeom prst="rect">
            <a:avLst/>
          </a:prstGeom>
        </p:spPr>
      </p:pic>
      <p:sp>
        <p:nvSpPr>
          <p:cNvPr id="5" name="Content Placeholder 2"/>
          <p:cNvSpPr txBox="1">
            <a:spLocks/>
          </p:cNvSpPr>
          <p:nvPr/>
        </p:nvSpPr>
        <p:spPr>
          <a:xfrm>
            <a:off x="5015026" y="974546"/>
            <a:ext cx="4114800" cy="1603547"/>
          </a:xfrm>
          <a:prstGeom prst="rect">
            <a:avLst/>
          </a:prstGeom>
        </p:spPr>
        <p:txBody>
          <a:bodyPr vert="horz" lIns="91440" tIns="45720" rIns="91440" bIns="45720" rtlCol="0">
            <a:normAutofit/>
          </a:bodyPr>
          <a:lstStyle/>
          <a:p>
            <a:pPr marL="342900" indent="-342900">
              <a:spcBef>
                <a:spcPct val="20000"/>
              </a:spcBef>
              <a:defRPr/>
            </a:pPr>
            <a:r>
              <a:rPr lang="en-US" sz="3200" b="1" dirty="0" smtClean="0">
                <a:solidFill>
                  <a:prstClr val="black"/>
                </a:solidFill>
              </a:rPr>
              <a:t>(aka) Nazi-Soviet non aggression pact or Hitler-Stalin pact</a:t>
            </a:r>
            <a:endParaRPr lang="en-US" sz="2800" b="1" dirty="0" smtClean="0">
              <a:solidFill>
                <a:prstClr val="black"/>
              </a:solidFill>
            </a:endParaRPr>
          </a:p>
        </p:txBody>
      </p:sp>
    </p:spTree>
    <p:extLst>
      <p:ext uri="{BB962C8B-B14F-4D97-AF65-F5344CB8AC3E}">
        <p14:creationId xmlns:p14="http://schemas.microsoft.com/office/powerpoint/2010/main" val="21622252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934"/>
            <a:ext cx="8229600" cy="1143000"/>
          </a:xfrm>
        </p:spPr>
        <p:txBody>
          <a:bodyPr/>
          <a:lstStyle/>
          <a:p>
            <a:r>
              <a:rPr lang="en-US" b="1" dirty="0" smtClean="0">
                <a:solidFill>
                  <a:srgbClr val="C00000"/>
                </a:solidFill>
              </a:rPr>
              <a:t>Adolf Hitler</a:t>
            </a:r>
            <a:endParaRPr lang="en-US" b="1" dirty="0">
              <a:solidFill>
                <a:srgbClr val="C00000"/>
              </a:solidFill>
            </a:endParaRPr>
          </a:p>
        </p:txBody>
      </p:sp>
      <p:sp>
        <p:nvSpPr>
          <p:cNvPr id="3" name="Content Placeholder 2"/>
          <p:cNvSpPr>
            <a:spLocks noGrp="1"/>
          </p:cNvSpPr>
          <p:nvPr>
            <p:ph idx="1"/>
          </p:nvPr>
        </p:nvSpPr>
        <p:spPr>
          <a:xfrm>
            <a:off x="0" y="631371"/>
            <a:ext cx="6224174" cy="6226629"/>
          </a:xfrm>
        </p:spPr>
        <p:txBody>
          <a:bodyPr>
            <a:normAutofit fontScale="85000" lnSpcReduction="10000"/>
          </a:bodyPr>
          <a:lstStyle/>
          <a:p>
            <a:r>
              <a:rPr lang="en-US" b="1" dirty="0" smtClean="0"/>
              <a:t>Born in Austria</a:t>
            </a:r>
          </a:p>
          <a:p>
            <a:r>
              <a:rPr lang="en-US" b="1" dirty="0" smtClean="0"/>
              <a:t>Abused as a child </a:t>
            </a:r>
            <a:r>
              <a:rPr lang="en-US" b="1" dirty="0" err="1" smtClean="0">
                <a:sym typeface="Wingdings"/>
              </a:rPr>
              <a:t></a:t>
            </a:r>
            <a:r>
              <a:rPr lang="en-US" b="1" dirty="0" smtClean="0">
                <a:sym typeface="Wingdings"/>
              </a:rPr>
              <a:t> felt guilty about something, but historians cannot agree on what</a:t>
            </a:r>
            <a:endParaRPr lang="en-US" b="1" dirty="0" smtClean="0"/>
          </a:p>
          <a:p>
            <a:r>
              <a:rPr lang="en-US" b="1" dirty="0" smtClean="0"/>
              <a:t>Tried to get into art school, failed, blamed the Jews</a:t>
            </a:r>
          </a:p>
          <a:p>
            <a:pPr lvl="1"/>
            <a:r>
              <a:rPr lang="en-US" b="1" dirty="0" smtClean="0"/>
              <a:t>Time in Vienna develops </a:t>
            </a:r>
            <a:r>
              <a:rPr lang="en-US" b="1" i="1" dirty="0" smtClean="0">
                <a:solidFill>
                  <a:srgbClr val="C00000"/>
                </a:solidFill>
              </a:rPr>
              <a:t>Weltanschauung</a:t>
            </a:r>
            <a:r>
              <a:rPr lang="en-US" b="1" i="1" dirty="0" smtClean="0"/>
              <a:t> </a:t>
            </a:r>
            <a:r>
              <a:rPr lang="en-US" b="1" dirty="0" smtClean="0"/>
              <a:t>(see next slide)</a:t>
            </a:r>
          </a:p>
          <a:p>
            <a:r>
              <a:rPr lang="en-US" b="1" dirty="0" smtClean="0"/>
              <a:t>Fought and was highly decorated in WWI—runner, war romantic</a:t>
            </a:r>
          </a:p>
          <a:p>
            <a:r>
              <a:rPr lang="en-US" b="1" dirty="0" smtClean="0"/>
              <a:t>Came back to Germany and got into politics around 1921 </a:t>
            </a:r>
            <a:r>
              <a:rPr lang="en-US" b="1" dirty="0" smtClean="0">
                <a:sym typeface="Wingdings"/>
              </a:rPr>
              <a:t> infiltrated the Nazi party at the suggestion of Ludendorff</a:t>
            </a:r>
          </a:p>
          <a:p>
            <a:pPr lvl="1"/>
            <a:r>
              <a:rPr lang="en-US" b="1" dirty="0" smtClean="0">
                <a:sym typeface="Wingdings"/>
              </a:rPr>
              <a:t>Propaganda minister, then party leader</a:t>
            </a:r>
            <a:endParaRPr lang="en-US" b="1" dirty="0"/>
          </a:p>
        </p:txBody>
      </p:sp>
      <p:pic>
        <p:nvPicPr>
          <p:cNvPr id="4" name="Picture 3" descr="Hitler as a kid.jpg"/>
          <p:cNvPicPr>
            <a:picLocks noChangeAspect="1"/>
          </p:cNvPicPr>
          <p:nvPr/>
        </p:nvPicPr>
        <p:blipFill>
          <a:blip r:embed="rId2"/>
          <a:stretch>
            <a:fillRect/>
          </a:stretch>
        </p:blipFill>
        <p:spPr>
          <a:xfrm>
            <a:off x="6224174" y="1196060"/>
            <a:ext cx="2919826" cy="347124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6372"/>
          </a:xfrm>
        </p:spPr>
        <p:txBody>
          <a:bodyPr/>
          <a:lstStyle/>
          <a:p>
            <a:r>
              <a:rPr lang="en-US" b="1" dirty="0" smtClean="0">
                <a:solidFill>
                  <a:srgbClr val="C00000"/>
                </a:solidFill>
              </a:rPr>
              <a:t>Invasion of Poland</a:t>
            </a:r>
            <a:endParaRPr lang="en-US" b="1" dirty="0">
              <a:solidFill>
                <a:srgbClr val="C00000"/>
              </a:solidFill>
            </a:endParaRPr>
          </a:p>
        </p:txBody>
      </p:sp>
      <p:sp>
        <p:nvSpPr>
          <p:cNvPr id="3" name="Content Placeholder 2"/>
          <p:cNvSpPr>
            <a:spLocks noGrp="1"/>
          </p:cNvSpPr>
          <p:nvPr>
            <p:ph idx="1"/>
          </p:nvPr>
        </p:nvSpPr>
        <p:spPr>
          <a:xfrm>
            <a:off x="281354" y="694592"/>
            <a:ext cx="8862646" cy="6060771"/>
          </a:xfrm>
        </p:spPr>
        <p:txBody>
          <a:bodyPr>
            <a:noAutofit/>
          </a:bodyPr>
          <a:lstStyle/>
          <a:p>
            <a:pPr>
              <a:spcBef>
                <a:spcPts val="0"/>
              </a:spcBef>
            </a:pPr>
            <a:r>
              <a:rPr lang="en-US" sz="2200" b="1" dirty="0" smtClean="0"/>
              <a:t>Germany upset with East Prussia and Polish corridor</a:t>
            </a:r>
          </a:p>
          <a:p>
            <a:pPr>
              <a:spcBef>
                <a:spcPts val="0"/>
              </a:spcBef>
            </a:pPr>
            <a:r>
              <a:rPr lang="en-US" sz="2200" b="1" dirty="0" smtClean="0"/>
              <a:t>Hitler demands Poland give up Danzig</a:t>
            </a:r>
          </a:p>
          <a:p>
            <a:pPr lvl="1">
              <a:spcBef>
                <a:spcPts val="0"/>
              </a:spcBef>
            </a:pPr>
            <a:r>
              <a:rPr lang="en-US" sz="2000" b="1" dirty="0" smtClean="0">
                <a:solidFill>
                  <a:srgbClr val="7E0000"/>
                </a:solidFill>
              </a:rPr>
              <a:t>Danzig was a German port city given to Poland in 1919 after WWI</a:t>
            </a:r>
          </a:p>
          <a:p>
            <a:pPr>
              <a:spcBef>
                <a:spcPts val="0"/>
              </a:spcBef>
            </a:pPr>
            <a:r>
              <a:rPr lang="en-US" sz="2200" b="1" dirty="0" smtClean="0"/>
              <a:t>Hitler orders </a:t>
            </a:r>
            <a:r>
              <a:rPr lang="en-US" sz="2200" b="1" dirty="0" err="1" smtClean="0"/>
              <a:t>Heydrich</a:t>
            </a:r>
            <a:r>
              <a:rPr lang="en-US" sz="2200" b="1" dirty="0" smtClean="0"/>
              <a:t> and Himmler to implement Operation Himmler</a:t>
            </a:r>
          </a:p>
          <a:p>
            <a:pPr lvl="1">
              <a:spcBef>
                <a:spcPts val="0"/>
              </a:spcBef>
            </a:pPr>
            <a:r>
              <a:rPr lang="en-US" sz="2000" b="1" dirty="0" smtClean="0">
                <a:solidFill>
                  <a:srgbClr val="7E0000"/>
                </a:solidFill>
              </a:rPr>
              <a:t>Two stage attacks on Germany via Poland—use Dachau prisoners as “attackers”</a:t>
            </a:r>
          </a:p>
          <a:p>
            <a:pPr lvl="1">
              <a:spcBef>
                <a:spcPts val="0"/>
              </a:spcBef>
            </a:pPr>
            <a:r>
              <a:rPr lang="en-US" sz="2000" b="1" dirty="0" smtClean="0">
                <a:solidFill>
                  <a:srgbClr val="7E0000"/>
                </a:solidFill>
              </a:rPr>
              <a:t>“I </a:t>
            </a:r>
            <a:r>
              <a:rPr lang="en-US" sz="2000" b="1" dirty="0">
                <a:solidFill>
                  <a:srgbClr val="7E0000"/>
                </a:solidFill>
              </a:rPr>
              <a:t>will provide a propagandistic </a:t>
            </a:r>
            <a:r>
              <a:rPr lang="en-US" sz="2000" b="1" i="1" dirty="0">
                <a:solidFill>
                  <a:srgbClr val="7E0000"/>
                </a:solidFill>
              </a:rPr>
              <a:t>casus belli</a:t>
            </a:r>
            <a:r>
              <a:rPr lang="en-US" sz="2000" b="1" dirty="0">
                <a:solidFill>
                  <a:srgbClr val="7E0000"/>
                </a:solidFill>
              </a:rPr>
              <a:t>. Its credibility doesn't matter. The victor will not be asked whether he told the </a:t>
            </a:r>
            <a:r>
              <a:rPr lang="en-US" sz="2000" b="1" dirty="0" smtClean="0">
                <a:solidFill>
                  <a:srgbClr val="7E0000"/>
                </a:solidFill>
              </a:rPr>
              <a:t>truth” --Hitler</a:t>
            </a:r>
          </a:p>
          <a:p>
            <a:pPr>
              <a:spcBef>
                <a:spcPts val="0"/>
              </a:spcBef>
            </a:pPr>
            <a:r>
              <a:rPr lang="en-US" sz="2200" b="1" dirty="0" smtClean="0"/>
              <a:t>Poland refuses, asks Britain and France for help</a:t>
            </a:r>
          </a:p>
          <a:p>
            <a:pPr>
              <a:spcBef>
                <a:spcPts val="0"/>
              </a:spcBef>
            </a:pPr>
            <a:r>
              <a:rPr lang="en-US" sz="2200" b="1" dirty="0" smtClean="0"/>
              <a:t>Britain and France ask USSR to join in alliance against Hitler; Stalin refuses</a:t>
            </a:r>
          </a:p>
          <a:p>
            <a:pPr>
              <a:spcBef>
                <a:spcPts val="0"/>
              </a:spcBef>
            </a:pPr>
            <a:r>
              <a:rPr lang="en-US" sz="2200" b="1" dirty="0" smtClean="0"/>
              <a:t>Germany invades Poland September 1, 1939 to start WWII</a:t>
            </a:r>
          </a:p>
          <a:p>
            <a:pPr>
              <a:spcBef>
                <a:spcPts val="0"/>
              </a:spcBef>
            </a:pPr>
            <a:r>
              <a:rPr lang="en-US" sz="2200" b="1" dirty="0" smtClean="0"/>
              <a:t>Using </a:t>
            </a:r>
            <a:r>
              <a:rPr lang="en-US" sz="2200" b="1" i="1" dirty="0" smtClean="0"/>
              <a:t>Blitzkrieg</a:t>
            </a:r>
            <a:r>
              <a:rPr lang="en-US" sz="2200" b="1" dirty="0" smtClean="0"/>
              <a:t>, crushes the country within days, Poland formally surrenders within a month</a:t>
            </a:r>
          </a:p>
          <a:p>
            <a:pPr>
              <a:spcBef>
                <a:spcPts val="0"/>
              </a:spcBef>
            </a:pPr>
            <a:r>
              <a:rPr lang="en-US" sz="2200" b="1" dirty="0" smtClean="0"/>
              <a:t>USSR invades Sept. 17 fulfilling terms of the Molotov-Ribbentrop pact and allowing Stalin to get revenge for Polish-Soviet War</a:t>
            </a:r>
          </a:p>
          <a:p>
            <a:pPr lvl="1">
              <a:spcBef>
                <a:spcPts val="0"/>
              </a:spcBef>
            </a:pPr>
            <a:r>
              <a:rPr lang="en-US" sz="2000" b="1" dirty="0" smtClean="0">
                <a:solidFill>
                  <a:srgbClr val="7E0000"/>
                </a:solidFill>
              </a:rPr>
              <a:t>Executes 4,000 Polish officers who surrendered in the </a:t>
            </a:r>
            <a:r>
              <a:rPr lang="en-US" sz="2000" b="1" dirty="0" err="1" smtClean="0">
                <a:solidFill>
                  <a:srgbClr val="7E0000"/>
                </a:solidFill>
              </a:rPr>
              <a:t>Katyn</a:t>
            </a:r>
            <a:r>
              <a:rPr lang="en-US" sz="2000" b="1" dirty="0" smtClean="0">
                <a:solidFill>
                  <a:srgbClr val="7E0000"/>
                </a:solidFill>
              </a:rPr>
              <a:t> Massacre</a:t>
            </a:r>
            <a:endParaRPr lang="en-US" sz="2000" b="1" dirty="0">
              <a:solidFill>
                <a:srgbClr val="7E0000"/>
              </a:solidFill>
            </a:endParaRPr>
          </a:p>
        </p:txBody>
      </p:sp>
    </p:spTree>
    <p:extLst>
      <p:ext uri="{BB962C8B-B14F-4D97-AF65-F5344CB8AC3E}">
        <p14:creationId xmlns:p14="http://schemas.microsoft.com/office/powerpoint/2010/main" val="28693033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additive="base">
                                        <p:cTn id="6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tler as a kid.jpg"/>
          <p:cNvPicPr>
            <a:picLocks noChangeAspect="1"/>
          </p:cNvPicPr>
          <p:nvPr/>
        </p:nvPicPr>
        <p:blipFill>
          <a:blip r:embed="rId2"/>
          <a:stretch>
            <a:fillRect/>
          </a:stretch>
        </p:blipFill>
        <p:spPr>
          <a:xfrm>
            <a:off x="6446678" y="405566"/>
            <a:ext cx="2555807" cy="3038483"/>
          </a:xfrm>
          <a:prstGeom prst="rect">
            <a:avLst/>
          </a:prstGeom>
        </p:spPr>
      </p:pic>
      <p:sp>
        <p:nvSpPr>
          <p:cNvPr id="2" name="Title 1"/>
          <p:cNvSpPr>
            <a:spLocks noGrp="1"/>
          </p:cNvSpPr>
          <p:nvPr>
            <p:ph type="title"/>
          </p:nvPr>
        </p:nvSpPr>
        <p:spPr>
          <a:xfrm>
            <a:off x="457200" y="-165934"/>
            <a:ext cx="8229600" cy="1143000"/>
          </a:xfrm>
        </p:spPr>
        <p:txBody>
          <a:bodyPr/>
          <a:lstStyle/>
          <a:p>
            <a:r>
              <a:rPr lang="en-US" b="1" dirty="0" smtClean="0">
                <a:solidFill>
                  <a:srgbClr val="C00000"/>
                </a:solidFill>
              </a:rPr>
              <a:t>Adolf Hitler</a:t>
            </a:r>
            <a:endParaRPr lang="en-US" b="1" dirty="0">
              <a:solidFill>
                <a:srgbClr val="C00000"/>
              </a:solidFill>
            </a:endParaRPr>
          </a:p>
        </p:txBody>
      </p:sp>
      <p:sp>
        <p:nvSpPr>
          <p:cNvPr id="3" name="Content Placeholder 2"/>
          <p:cNvSpPr>
            <a:spLocks noGrp="1"/>
          </p:cNvSpPr>
          <p:nvPr>
            <p:ph idx="1"/>
          </p:nvPr>
        </p:nvSpPr>
        <p:spPr>
          <a:xfrm>
            <a:off x="-1" y="631371"/>
            <a:ext cx="6803571" cy="6226629"/>
          </a:xfrm>
        </p:spPr>
        <p:txBody>
          <a:bodyPr>
            <a:normAutofit lnSpcReduction="10000"/>
          </a:bodyPr>
          <a:lstStyle/>
          <a:p>
            <a:r>
              <a:rPr lang="en-US" b="1" u="sng" dirty="0" err="1" smtClean="0"/>
              <a:t>Schonerer</a:t>
            </a:r>
            <a:r>
              <a:rPr lang="en-US" b="1" dirty="0" smtClean="0"/>
              <a:t> – pan German State, anti-Semitic</a:t>
            </a:r>
          </a:p>
          <a:p>
            <a:r>
              <a:rPr lang="en-US" b="1" u="sng" dirty="0" smtClean="0"/>
              <a:t>Karl Luger </a:t>
            </a:r>
            <a:r>
              <a:rPr lang="en-US" b="1" dirty="0" smtClean="0"/>
              <a:t>– Mayor of Vienna, demagogic, mass propaganda, </a:t>
            </a:r>
            <a:r>
              <a:rPr lang="en-US" b="1" dirty="0"/>
              <a:t>anti-Semitic</a:t>
            </a:r>
          </a:p>
          <a:p>
            <a:r>
              <a:rPr lang="en-US" b="1" u="sng" dirty="0" err="1" smtClean="0"/>
              <a:t>Liebenfels</a:t>
            </a:r>
            <a:r>
              <a:rPr lang="en-US" b="1" dirty="0" smtClean="0"/>
              <a:t> – Volk, swastika, other races were “animal men</a:t>
            </a:r>
            <a:r>
              <a:rPr lang="en-US" b="1" dirty="0"/>
              <a:t>”, anti-Semitic</a:t>
            </a:r>
          </a:p>
          <a:p>
            <a:r>
              <a:rPr lang="en-US" b="1" u="sng" dirty="0" smtClean="0"/>
              <a:t>Thule Society </a:t>
            </a:r>
            <a:r>
              <a:rPr lang="en-US" b="1" dirty="0" smtClean="0"/>
              <a:t>- racial purity, militant, attack Jews, anti-Semitic</a:t>
            </a:r>
          </a:p>
          <a:p>
            <a:r>
              <a:rPr lang="en-US" b="1" u="sng" dirty="0" smtClean="0"/>
              <a:t>Dietrich Eckhart </a:t>
            </a:r>
            <a:r>
              <a:rPr lang="en-US" b="1" dirty="0" smtClean="0"/>
              <a:t>– national savior, mentors Hitler, introduce to wealthy</a:t>
            </a:r>
            <a:endParaRPr lang="en-US" b="1" dirty="0"/>
          </a:p>
        </p:txBody>
      </p:sp>
    </p:spTree>
    <p:extLst>
      <p:ext uri="{BB962C8B-B14F-4D97-AF65-F5344CB8AC3E}">
        <p14:creationId xmlns:p14="http://schemas.microsoft.com/office/powerpoint/2010/main" val="2206972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85"/>
            <a:ext cx="8229600" cy="1143000"/>
          </a:xfrm>
        </p:spPr>
        <p:txBody>
          <a:bodyPr/>
          <a:lstStyle/>
          <a:p>
            <a:r>
              <a:rPr lang="en-US" b="1" dirty="0" smtClean="0">
                <a:solidFill>
                  <a:srgbClr val="C00000"/>
                </a:solidFill>
              </a:rPr>
              <a:t>Issues right after WWI</a:t>
            </a:r>
            <a:endParaRPr lang="en-US" b="1" dirty="0">
              <a:solidFill>
                <a:srgbClr val="C00000"/>
              </a:solidFill>
            </a:endParaRPr>
          </a:p>
        </p:txBody>
      </p:sp>
      <p:sp>
        <p:nvSpPr>
          <p:cNvPr id="3" name="Content Placeholder 2"/>
          <p:cNvSpPr>
            <a:spLocks noGrp="1"/>
          </p:cNvSpPr>
          <p:nvPr>
            <p:ph idx="1"/>
          </p:nvPr>
        </p:nvSpPr>
        <p:spPr>
          <a:xfrm>
            <a:off x="120502" y="921488"/>
            <a:ext cx="5243978" cy="5826642"/>
          </a:xfrm>
        </p:spPr>
        <p:txBody>
          <a:bodyPr>
            <a:normAutofit fontScale="92500" lnSpcReduction="20000"/>
          </a:bodyPr>
          <a:lstStyle/>
          <a:p>
            <a:r>
              <a:rPr lang="en-US" b="1" dirty="0" smtClean="0"/>
              <a:t>German Revolution of 1918-1919</a:t>
            </a:r>
          </a:p>
          <a:p>
            <a:pPr lvl="1"/>
            <a:r>
              <a:rPr lang="en-US" b="1" dirty="0" smtClean="0"/>
              <a:t>Adds to Stab-in-the-back myth perpetuated by Ludendorff</a:t>
            </a:r>
          </a:p>
          <a:p>
            <a:pPr lvl="1"/>
            <a:r>
              <a:rPr lang="en-US" b="1" dirty="0" smtClean="0"/>
              <a:t>Germany still being blockaded by Britain</a:t>
            </a:r>
          </a:p>
          <a:p>
            <a:r>
              <a:rPr lang="en-US" b="1" dirty="0" smtClean="0"/>
              <a:t>Formation of Weimar Republic</a:t>
            </a:r>
          </a:p>
          <a:p>
            <a:pPr lvl="1"/>
            <a:r>
              <a:rPr lang="en-US" b="1" dirty="0" smtClean="0"/>
              <a:t>And attempt to pay reparations, poorly</a:t>
            </a:r>
          </a:p>
          <a:p>
            <a:pPr lvl="2"/>
            <a:r>
              <a:rPr lang="en-US" b="1" dirty="0" smtClean="0"/>
              <a:t>Become known as the November criminals</a:t>
            </a:r>
          </a:p>
          <a:p>
            <a:pPr lvl="1"/>
            <a:r>
              <a:rPr lang="en-US" b="1" dirty="0" smtClean="0"/>
              <a:t>League of Nations also fails</a:t>
            </a:r>
          </a:p>
          <a:p>
            <a:r>
              <a:rPr lang="en-US" b="1" dirty="0" smtClean="0"/>
              <a:t>Treaty of Locarno</a:t>
            </a:r>
          </a:p>
          <a:p>
            <a:r>
              <a:rPr lang="en-US" b="1" dirty="0" smtClean="0"/>
              <a:t>Kellogg-Briand Pact</a:t>
            </a:r>
            <a:endParaRPr lang="en-US" b="1" dirty="0"/>
          </a:p>
        </p:txBody>
      </p:sp>
      <p:pic>
        <p:nvPicPr>
          <p:cNvPr id="1026" name="Picture 2" descr="https://upload.wikimedia.org/wikipedia/commons/0/06/Stab-in-the-back_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852" y="1444420"/>
            <a:ext cx="3779519" cy="256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87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144"/>
            <a:ext cx="8229600" cy="1143000"/>
          </a:xfrm>
        </p:spPr>
        <p:txBody>
          <a:bodyPr/>
          <a:lstStyle/>
          <a:p>
            <a:r>
              <a:rPr lang="en-US" b="1" dirty="0" smtClean="0">
                <a:solidFill>
                  <a:srgbClr val="C00000"/>
                </a:solidFill>
              </a:rPr>
              <a:t>Beer Hall Putsch</a:t>
            </a:r>
            <a:endParaRPr lang="en-US" b="1" dirty="0">
              <a:solidFill>
                <a:srgbClr val="C00000"/>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019675" y="3546044"/>
            <a:ext cx="4124325" cy="3305175"/>
          </a:xfrm>
          <a:prstGeom prst="rect">
            <a:avLst/>
          </a:prstGeom>
        </p:spPr>
      </p:pic>
      <p:sp>
        <p:nvSpPr>
          <p:cNvPr id="3" name="Content Placeholder 2"/>
          <p:cNvSpPr>
            <a:spLocks noGrp="1"/>
          </p:cNvSpPr>
          <p:nvPr>
            <p:ph idx="1"/>
          </p:nvPr>
        </p:nvSpPr>
        <p:spPr>
          <a:xfrm>
            <a:off x="96981" y="789709"/>
            <a:ext cx="8916390" cy="5944465"/>
          </a:xfrm>
        </p:spPr>
        <p:txBody>
          <a:bodyPr>
            <a:normAutofit/>
          </a:bodyPr>
          <a:lstStyle/>
          <a:p>
            <a:r>
              <a:rPr lang="en-US" b="1" dirty="0" smtClean="0"/>
              <a:t>November 8-9, 1923 Hitler tried to start a coup in Munich (Bavaria was in crisis)</a:t>
            </a:r>
          </a:p>
          <a:p>
            <a:r>
              <a:rPr lang="en-US" b="1" dirty="0" smtClean="0"/>
              <a:t>Rouses the people, via gunfire and speeches—many later top Nazis involved</a:t>
            </a:r>
          </a:p>
          <a:p>
            <a:r>
              <a:rPr lang="en-US" b="1" dirty="0" smtClean="0"/>
              <a:t>First major use of the SA (</a:t>
            </a:r>
            <a:r>
              <a:rPr lang="en-US" b="1" dirty="0" err="1" smtClean="0"/>
              <a:t>brownshirts</a:t>
            </a:r>
            <a:r>
              <a:rPr lang="en-US" b="1" dirty="0" smtClean="0"/>
              <a:t>)</a:t>
            </a:r>
          </a:p>
          <a:p>
            <a:r>
              <a:rPr lang="en-US" b="1" dirty="0" smtClean="0"/>
              <a:t>Suppressed that night</a:t>
            </a:r>
          </a:p>
          <a:p>
            <a:r>
              <a:rPr lang="en-US" b="1" dirty="0" smtClean="0"/>
              <a:t>Hitler &amp; others tried for high treason</a:t>
            </a:r>
          </a:p>
          <a:p>
            <a:pPr lvl="1"/>
            <a:r>
              <a:rPr lang="en-US" b="1" dirty="0" smtClean="0"/>
              <a:t>sentenced to a whopping 5 years in jail</a:t>
            </a:r>
          </a:p>
          <a:p>
            <a:pPr lvl="2"/>
            <a:r>
              <a:rPr lang="en-US" b="1" dirty="0" smtClean="0"/>
              <a:t>Serves 9 months</a:t>
            </a:r>
          </a:p>
          <a:p>
            <a:pPr lvl="1"/>
            <a:r>
              <a:rPr lang="en-US" b="1" dirty="0"/>
              <a:t>National Stage</a:t>
            </a:r>
          </a:p>
          <a:p>
            <a:pPr lvl="1"/>
            <a:r>
              <a:rPr lang="en-US" b="1" dirty="0" smtClean="0"/>
              <a:t>In prison writes </a:t>
            </a:r>
            <a:r>
              <a:rPr lang="en-US" b="1" i="1" dirty="0" smtClean="0"/>
              <a:t>Mein </a:t>
            </a:r>
            <a:r>
              <a:rPr lang="en-US" b="1" i="1" dirty="0" err="1" smtClean="0"/>
              <a:t>Kampf</a:t>
            </a:r>
            <a:endParaRPr lang="en-US" b="1"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77537"/>
          </a:xfrm>
        </p:spPr>
        <p:txBody>
          <a:bodyPr>
            <a:normAutofit/>
          </a:bodyPr>
          <a:lstStyle/>
          <a:p>
            <a:r>
              <a:rPr lang="en-US" sz="3800" b="1" dirty="0" smtClean="0">
                <a:solidFill>
                  <a:srgbClr val="C00000"/>
                </a:solidFill>
              </a:rPr>
              <a:t>Nazi Party’s electoral appeal</a:t>
            </a:r>
            <a:endParaRPr lang="en-US" sz="3800" b="1" dirty="0">
              <a:solidFill>
                <a:srgbClr val="C00000"/>
              </a:solidFill>
            </a:endParaRPr>
          </a:p>
        </p:txBody>
      </p:sp>
      <p:sp>
        <p:nvSpPr>
          <p:cNvPr id="3" name="Content Placeholder 2"/>
          <p:cNvSpPr>
            <a:spLocks noGrp="1"/>
          </p:cNvSpPr>
          <p:nvPr>
            <p:ph idx="1"/>
          </p:nvPr>
        </p:nvSpPr>
        <p:spPr>
          <a:xfrm>
            <a:off x="150607" y="777537"/>
            <a:ext cx="8692180" cy="6080464"/>
          </a:xfrm>
        </p:spPr>
        <p:txBody>
          <a:bodyPr>
            <a:normAutofit/>
          </a:bodyPr>
          <a:lstStyle/>
          <a:p>
            <a:r>
              <a:rPr lang="en-US" b="1" dirty="0" smtClean="0"/>
              <a:t>Begin running seriously in 1925 </a:t>
            </a:r>
            <a:r>
              <a:rPr lang="en-US" sz="2800" b="1" dirty="0" smtClean="0"/>
              <a:t>(achieve plurality by 1933; eventually outlaw other parties)</a:t>
            </a:r>
          </a:p>
          <a:p>
            <a:pPr lvl="1"/>
            <a:r>
              <a:rPr lang="en-US" b="1" dirty="0" smtClean="0"/>
              <a:t>Realize not going to take over by force</a:t>
            </a:r>
          </a:p>
          <a:p>
            <a:pPr lvl="1"/>
            <a:r>
              <a:rPr lang="en-US" b="1" dirty="0" smtClean="0"/>
              <a:t>Work within the system to gain power</a:t>
            </a:r>
          </a:p>
          <a:p>
            <a:r>
              <a:rPr lang="en-US" b="1" dirty="0" smtClean="0"/>
              <a:t>Platform: Germany’s foreign, domestic and economic policy are in disorder and need to the remedied. To do this:</a:t>
            </a:r>
          </a:p>
          <a:p>
            <a:pPr lvl="1"/>
            <a:r>
              <a:rPr lang="en-US" b="1" u="sng" dirty="0" smtClean="0"/>
              <a:t>Foreign policy</a:t>
            </a:r>
            <a:r>
              <a:rPr lang="en-US" b="1" dirty="0" smtClean="0"/>
              <a:t>:</a:t>
            </a:r>
          </a:p>
          <a:p>
            <a:pPr lvl="2"/>
            <a:r>
              <a:rPr lang="en-US" b="1" dirty="0" smtClean="0"/>
              <a:t>Restore 1914 borders</a:t>
            </a:r>
          </a:p>
          <a:p>
            <a:pPr lvl="2"/>
            <a:r>
              <a:rPr lang="en-US" b="1" dirty="0" smtClean="0"/>
              <a:t>Trade union in North Baltic</a:t>
            </a:r>
          </a:p>
          <a:p>
            <a:pPr lvl="2"/>
            <a:r>
              <a:rPr lang="en-US" b="1" dirty="0" smtClean="0"/>
              <a:t>Colonial Empire in Africa</a:t>
            </a:r>
          </a:p>
          <a:p>
            <a:pPr lvl="2"/>
            <a:r>
              <a:rPr lang="en-US" b="1" dirty="0" smtClean="0"/>
              <a:t>Pan-European League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77537"/>
          </a:xfrm>
        </p:spPr>
        <p:txBody>
          <a:bodyPr>
            <a:normAutofit/>
          </a:bodyPr>
          <a:lstStyle/>
          <a:p>
            <a:r>
              <a:rPr lang="en-US" sz="3800" b="1" dirty="0" smtClean="0">
                <a:solidFill>
                  <a:srgbClr val="C00000"/>
                </a:solidFill>
              </a:rPr>
              <a:t>Nazi Party’s electoral appeal</a:t>
            </a:r>
            <a:endParaRPr lang="en-US" sz="3800" b="1" dirty="0">
              <a:solidFill>
                <a:srgbClr val="C00000"/>
              </a:solidFill>
            </a:endParaRPr>
          </a:p>
        </p:txBody>
      </p:sp>
      <p:sp>
        <p:nvSpPr>
          <p:cNvPr id="3" name="Content Placeholder 2"/>
          <p:cNvSpPr>
            <a:spLocks noGrp="1"/>
          </p:cNvSpPr>
          <p:nvPr>
            <p:ph idx="1"/>
          </p:nvPr>
        </p:nvSpPr>
        <p:spPr>
          <a:xfrm>
            <a:off x="193638" y="777537"/>
            <a:ext cx="8606117" cy="6080464"/>
          </a:xfrm>
        </p:spPr>
        <p:txBody>
          <a:bodyPr>
            <a:normAutofit fontScale="92500" lnSpcReduction="10000"/>
          </a:bodyPr>
          <a:lstStyle/>
          <a:p>
            <a:pPr lvl="1"/>
            <a:r>
              <a:rPr lang="en-US" b="1" u="sng" dirty="0" smtClean="0"/>
              <a:t>Domestic Policy:</a:t>
            </a:r>
          </a:p>
          <a:p>
            <a:pPr lvl="2"/>
            <a:r>
              <a:rPr lang="en-US" b="1" dirty="0" smtClean="0"/>
              <a:t>Modified form of democracy</a:t>
            </a:r>
          </a:p>
          <a:p>
            <a:pPr lvl="2"/>
            <a:r>
              <a:rPr lang="en-US" b="1" dirty="0" smtClean="0"/>
              <a:t>Integration of religion into schools</a:t>
            </a:r>
          </a:p>
          <a:p>
            <a:pPr lvl="2"/>
            <a:r>
              <a:rPr lang="en-US" b="1" dirty="0" smtClean="0"/>
              <a:t>Restoration of “older” forms of arts – no modernism</a:t>
            </a:r>
          </a:p>
          <a:p>
            <a:pPr lvl="2"/>
            <a:r>
              <a:rPr lang="en-US" b="1" dirty="0" smtClean="0"/>
              <a:t>Unification of the press around the state</a:t>
            </a:r>
          </a:p>
          <a:p>
            <a:pPr lvl="2"/>
            <a:r>
              <a:rPr lang="en-US" b="1" dirty="0" smtClean="0"/>
              <a:t>Universal healthcare</a:t>
            </a:r>
          </a:p>
          <a:p>
            <a:pPr lvl="2"/>
            <a:r>
              <a:rPr lang="en-US" b="1" dirty="0" smtClean="0"/>
              <a:t>Universal higher education</a:t>
            </a:r>
          </a:p>
          <a:p>
            <a:pPr lvl="2"/>
            <a:r>
              <a:rPr lang="en-US" b="1" dirty="0" smtClean="0"/>
              <a:t>Expulsion of Jews who immigrated after 1914 (dangerous 5</a:t>
            </a:r>
            <a:r>
              <a:rPr lang="en-US" b="1" baseline="30000" dirty="0" smtClean="0"/>
              <a:t>th</a:t>
            </a:r>
            <a:r>
              <a:rPr lang="en-US" b="1" dirty="0" smtClean="0"/>
              <a:t> column); stop immigration</a:t>
            </a:r>
          </a:p>
          <a:p>
            <a:pPr lvl="1"/>
            <a:r>
              <a:rPr lang="en-US" b="1" u="sng" dirty="0" smtClean="0"/>
              <a:t>Economic Policy:</a:t>
            </a:r>
          </a:p>
          <a:p>
            <a:pPr lvl="2"/>
            <a:r>
              <a:rPr lang="en-US" b="1" dirty="0" smtClean="0"/>
              <a:t>Nationalization of key industries</a:t>
            </a:r>
          </a:p>
          <a:p>
            <a:pPr lvl="2"/>
            <a:r>
              <a:rPr lang="en-US" b="1" dirty="0" smtClean="0"/>
              <a:t>Building infrastructure (</a:t>
            </a:r>
            <a:r>
              <a:rPr lang="en-US" b="1" i="1" dirty="0" smtClean="0"/>
              <a:t>autobahn</a:t>
            </a:r>
            <a:r>
              <a:rPr lang="en-US" b="1" dirty="0" smtClean="0"/>
              <a:t>)</a:t>
            </a:r>
          </a:p>
          <a:p>
            <a:pPr lvl="2"/>
            <a:r>
              <a:rPr lang="en-US" b="1" dirty="0" smtClean="0"/>
              <a:t>Compulsory unionization</a:t>
            </a:r>
          </a:p>
          <a:p>
            <a:pPr lvl="2"/>
            <a:r>
              <a:rPr lang="en-US" b="1" dirty="0" smtClean="0"/>
              <a:t>Farm subsidies and redistribution of large farms</a:t>
            </a:r>
          </a:p>
          <a:p>
            <a:pPr lvl="2"/>
            <a:r>
              <a:rPr lang="en-US" b="1" dirty="0" smtClean="0"/>
              <a:t>Creation on governing industrial bureaus</a:t>
            </a:r>
          </a:p>
          <a:p>
            <a:pPr lvl="2"/>
            <a:endParaRPr lang="en-US" dirty="0" smtClean="0"/>
          </a:p>
        </p:txBody>
      </p:sp>
    </p:spTree>
    <p:extLst>
      <p:ext uri="{BB962C8B-B14F-4D97-AF65-F5344CB8AC3E}">
        <p14:creationId xmlns:p14="http://schemas.microsoft.com/office/powerpoint/2010/main" val="36678020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228"/>
            <a:ext cx="8229600" cy="1143000"/>
          </a:xfrm>
        </p:spPr>
        <p:txBody>
          <a:bodyPr/>
          <a:lstStyle/>
          <a:p>
            <a:r>
              <a:rPr lang="en-US" b="1" dirty="0" smtClean="0">
                <a:solidFill>
                  <a:srgbClr val="C00000"/>
                </a:solidFill>
              </a:rPr>
              <a:t>Chancellor Hitler</a:t>
            </a:r>
            <a:endParaRPr lang="en-US" b="1" dirty="0">
              <a:solidFill>
                <a:srgbClr val="C00000"/>
              </a:solidFill>
            </a:endParaRPr>
          </a:p>
        </p:txBody>
      </p:sp>
      <p:sp>
        <p:nvSpPr>
          <p:cNvPr id="3" name="Content Placeholder 2"/>
          <p:cNvSpPr>
            <a:spLocks noGrp="1"/>
          </p:cNvSpPr>
          <p:nvPr>
            <p:ph idx="1"/>
          </p:nvPr>
        </p:nvSpPr>
        <p:spPr>
          <a:xfrm>
            <a:off x="457200" y="907058"/>
            <a:ext cx="8229600" cy="5546006"/>
          </a:xfrm>
        </p:spPr>
        <p:txBody>
          <a:bodyPr>
            <a:normAutofit lnSpcReduction="10000"/>
          </a:bodyPr>
          <a:lstStyle/>
          <a:p>
            <a:r>
              <a:rPr lang="en-US" b="1" dirty="0" smtClean="0"/>
              <a:t>Germany back to pre-WWI industrial levels by 1929</a:t>
            </a:r>
          </a:p>
          <a:p>
            <a:r>
              <a:rPr lang="en-US" b="1" dirty="0" smtClean="0"/>
              <a:t>Great Depression hits Oct. 29, 1929</a:t>
            </a:r>
          </a:p>
          <a:p>
            <a:r>
              <a:rPr lang="en-US" b="1" dirty="0" smtClean="0"/>
              <a:t>Country begins to fall apart</a:t>
            </a:r>
          </a:p>
          <a:p>
            <a:r>
              <a:rPr lang="en-US" b="1" dirty="0" smtClean="0"/>
              <a:t>1932-Hindenburg runs for 3</a:t>
            </a:r>
            <a:r>
              <a:rPr lang="en-US" b="1" baseline="30000" dirty="0" smtClean="0"/>
              <a:t>rd</a:t>
            </a:r>
            <a:r>
              <a:rPr lang="en-US" b="1" dirty="0" smtClean="0"/>
              <a:t> term and wins, but Nazis get most votes in Reichstag w/ 37% after major propaganda campaign by </a:t>
            </a:r>
            <a:r>
              <a:rPr lang="en-US" b="1" dirty="0" err="1" smtClean="0"/>
              <a:t>Goebbles</a:t>
            </a:r>
            <a:endParaRPr lang="en-US" b="1" dirty="0" smtClean="0"/>
          </a:p>
          <a:p>
            <a:r>
              <a:rPr lang="en-US" b="1" dirty="0" smtClean="0"/>
              <a:t>Form coalition to appoint Hitler Chancellor</a:t>
            </a:r>
          </a:p>
          <a:p>
            <a:pPr lvl="1"/>
            <a:r>
              <a:rPr lang="en-US" b="1" dirty="0" smtClean="0"/>
              <a:t>Done in small ceremony but then marches SA through Brandenburg gate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4180</TotalTime>
  <Words>2146</Words>
  <Application>Microsoft Office PowerPoint</Application>
  <PresentationFormat>On-screen Show (4:3)</PresentationFormat>
  <Paragraphs>219</Paragraphs>
  <Slides>30</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Wingdings</vt:lpstr>
      <vt:lpstr>Office Theme</vt:lpstr>
      <vt:lpstr>Default Design</vt:lpstr>
      <vt:lpstr>1_Office Theme</vt:lpstr>
      <vt:lpstr>The Nazi rise to power and its consequences</vt:lpstr>
      <vt:lpstr>Thesis</vt:lpstr>
      <vt:lpstr>Adolf Hitler</vt:lpstr>
      <vt:lpstr>Adolf Hitler</vt:lpstr>
      <vt:lpstr>Issues right after WWI</vt:lpstr>
      <vt:lpstr>Beer Hall Putsch</vt:lpstr>
      <vt:lpstr>Nazi Party’s electoral appeal</vt:lpstr>
      <vt:lpstr>Nazi Party’s electoral appeal</vt:lpstr>
      <vt:lpstr>Chancellor Hitler</vt:lpstr>
      <vt:lpstr>Hitler Takes Power</vt:lpstr>
      <vt:lpstr>Reichstag Fire &amp; End of Weimar</vt:lpstr>
      <vt:lpstr>Reichstag Fire &amp; End of Weimar</vt:lpstr>
      <vt:lpstr>Nazi Terminology</vt:lpstr>
      <vt:lpstr>Acts as Chancellor &amp; Führer</vt:lpstr>
      <vt:lpstr>Kristallnacht</vt:lpstr>
      <vt:lpstr>Aktion T4</vt:lpstr>
      <vt:lpstr>Other Holocaust Documents</vt:lpstr>
      <vt:lpstr>PowerPoint Presentation</vt:lpstr>
      <vt:lpstr>PowerPoint Presentation</vt:lpstr>
      <vt:lpstr>1936 Berlin Olympics</vt:lpstr>
      <vt:lpstr>Spanish Civil War</vt:lpstr>
      <vt:lpstr>Spanish Civil War</vt:lpstr>
      <vt:lpstr>Lebensraum</vt:lpstr>
      <vt:lpstr>Munich Conference</vt:lpstr>
      <vt:lpstr>State Destruction</vt:lpstr>
      <vt:lpstr>State Destruction</vt:lpstr>
      <vt:lpstr>Generalplan Ost</vt:lpstr>
      <vt:lpstr>Einsatzgruppen</vt:lpstr>
      <vt:lpstr>Molotov-Ribbentrop Pact</vt:lpstr>
      <vt:lpstr>Invasion of Poland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Nazi rise to power and its consequences</dc:title>
  <dc:creator>Paul Doran</dc:creator>
  <cp:lastModifiedBy>Maners, Allison SHS Staff</cp:lastModifiedBy>
  <cp:revision>193</cp:revision>
  <cp:lastPrinted>2020-03-06T20:07:31Z</cp:lastPrinted>
  <dcterms:created xsi:type="dcterms:W3CDTF">2011-05-01T18:49:41Z</dcterms:created>
  <dcterms:modified xsi:type="dcterms:W3CDTF">2020-03-09T23:53:11Z</dcterms:modified>
</cp:coreProperties>
</file>